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38"/>
  </p:notesMasterIdLst>
  <p:sldIdLst>
    <p:sldId id="256" r:id="rId2"/>
    <p:sldId id="378" r:id="rId3"/>
    <p:sldId id="379" r:id="rId4"/>
    <p:sldId id="382" r:id="rId5"/>
    <p:sldId id="416" r:id="rId6"/>
    <p:sldId id="383" r:id="rId7"/>
    <p:sldId id="417" r:id="rId8"/>
    <p:sldId id="356" r:id="rId9"/>
    <p:sldId id="393" r:id="rId10"/>
    <p:sldId id="394" r:id="rId11"/>
    <p:sldId id="395" r:id="rId12"/>
    <p:sldId id="355" r:id="rId13"/>
    <p:sldId id="419" r:id="rId14"/>
    <p:sldId id="283" r:id="rId15"/>
    <p:sldId id="359" r:id="rId16"/>
    <p:sldId id="388" r:id="rId17"/>
    <p:sldId id="386" r:id="rId18"/>
    <p:sldId id="385" r:id="rId19"/>
    <p:sldId id="411" r:id="rId20"/>
    <p:sldId id="413" r:id="rId21"/>
    <p:sldId id="423" r:id="rId22"/>
    <p:sldId id="424" r:id="rId23"/>
    <p:sldId id="425" r:id="rId24"/>
    <p:sldId id="426" r:id="rId25"/>
    <p:sldId id="427" r:id="rId26"/>
    <p:sldId id="428" r:id="rId27"/>
    <p:sldId id="429" r:id="rId28"/>
    <p:sldId id="402" r:id="rId29"/>
    <p:sldId id="403" r:id="rId30"/>
    <p:sldId id="404" r:id="rId31"/>
    <p:sldId id="405" r:id="rId32"/>
    <p:sldId id="421" r:id="rId33"/>
    <p:sldId id="422" r:id="rId34"/>
    <p:sldId id="406" r:id="rId35"/>
    <p:sldId id="284" r:id="rId36"/>
    <p:sldId id="420" r:id="rId37"/>
  </p:sldIdLst>
  <p:sldSz cx="9144000" cy="6858000" type="screen4x3"/>
  <p:notesSz cx="6858000" cy="9144000"/>
  <p:defaultTextStyle>
    <a:defPPr>
      <a:defRPr lang="tr-TR"/>
    </a:defPPr>
    <a:lvl1pPr algn="r" rtl="0" eaLnBrk="0" fontAlgn="base" hangingPunct="0">
      <a:spcBef>
        <a:spcPct val="0"/>
      </a:spcBef>
      <a:spcAft>
        <a:spcPct val="0"/>
      </a:spcAft>
      <a:defRPr sz="2400" kern="1200">
        <a:solidFill>
          <a:schemeClr val="tx1"/>
        </a:solidFill>
        <a:latin typeface="Monotype Corsiva" pitchFamily="66" charset="0"/>
        <a:ea typeface="+mn-ea"/>
        <a:cs typeface="+mn-cs"/>
      </a:defRPr>
    </a:lvl1pPr>
    <a:lvl2pPr marL="457200" algn="r" rtl="0" eaLnBrk="0" fontAlgn="base" hangingPunct="0">
      <a:spcBef>
        <a:spcPct val="0"/>
      </a:spcBef>
      <a:spcAft>
        <a:spcPct val="0"/>
      </a:spcAft>
      <a:defRPr sz="2400" kern="1200">
        <a:solidFill>
          <a:schemeClr val="tx1"/>
        </a:solidFill>
        <a:latin typeface="Monotype Corsiva" pitchFamily="66" charset="0"/>
        <a:ea typeface="+mn-ea"/>
        <a:cs typeface="+mn-cs"/>
      </a:defRPr>
    </a:lvl2pPr>
    <a:lvl3pPr marL="914400" algn="r" rtl="0" eaLnBrk="0" fontAlgn="base" hangingPunct="0">
      <a:spcBef>
        <a:spcPct val="0"/>
      </a:spcBef>
      <a:spcAft>
        <a:spcPct val="0"/>
      </a:spcAft>
      <a:defRPr sz="2400" kern="1200">
        <a:solidFill>
          <a:schemeClr val="tx1"/>
        </a:solidFill>
        <a:latin typeface="Monotype Corsiva" pitchFamily="66" charset="0"/>
        <a:ea typeface="+mn-ea"/>
        <a:cs typeface="+mn-cs"/>
      </a:defRPr>
    </a:lvl3pPr>
    <a:lvl4pPr marL="1371600" algn="r" rtl="0" eaLnBrk="0" fontAlgn="base" hangingPunct="0">
      <a:spcBef>
        <a:spcPct val="0"/>
      </a:spcBef>
      <a:spcAft>
        <a:spcPct val="0"/>
      </a:spcAft>
      <a:defRPr sz="2400" kern="1200">
        <a:solidFill>
          <a:schemeClr val="tx1"/>
        </a:solidFill>
        <a:latin typeface="Monotype Corsiva" pitchFamily="66" charset="0"/>
        <a:ea typeface="+mn-ea"/>
        <a:cs typeface="+mn-cs"/>
      </a:defRPr>
    </a:lvl4pPr>
    <a:lvl5pPr marL="1828800" algn="r" rtl="0" eaLnBrk="0" fontAlgn="base" hangingPunct="0">
      <a:spcBef>
        <a:spcPct val="0"/>
      </a:spcBef>
      <a:spcAft>
        <a:spcPct val="0"/>
      </a:spcAft>
      <a:defRPr sz="2400" kern="1200">
        <a:solidFill>
          <a:schemeClr val="tx1"/>
        </a:solidFill>
        <a:latin typeface="Monotype Corsiva" pitchFamily="66" charset="0"/>
        <a:ea typeface="+mn-ea"/>
        <a:cs typeface="+mn-cs"/>
      </a:defRPr>
    </a:lvl5pPr>
    <a:lvl6pPr marL="2286000" algn="l" defTabSz="914400" rtl="0" eaLnBrk="1" latinLnBrk="0" hangingPunct="1">
      <a:defRPr sz="2400" kern="1200">
        <a:solidFill>
          <a:schemeClr val="tx1"/>
        </a:solidFill>
        <a:latin typeface="Monotype Corsiva" pitchFamily="66" charset="0"/>
        <a:ea typeface="+mn-ea"/>
        <a:cs typeface="+mn-cs"/>
      </a:defRPr>
    </a:lvl6pPr>
    <a:lvl7pPr marL="2743200" algn="l" defTabSz="914400" rtl="0" eaLnBrk="1" latinLnBrk="0" hangingPunct="1">
      <a:defRPr sz="2400" kern="1200">
        <a:solidFill>
          <a:schemeClr val="tx1"/>
        </a:solidFill>
        <a:latin typeface="Monotype Corsiva" pitchFamily="66" charset="0"/>
        <a:ea typeface="+mn-ea"/>
        <a:cs typeface="+mn-cs"/>
      </a:defRPr>
    </a:lvl7pPr>
    <a:lvl8pPr marL="3200400" algn="l" defTabSz="914400" rtl="0" eaLnBrk="1" latinLnBrk="0" hangingPunct="1">
      <a:defRPr sz="2400" kern="1200">
        <a:solidFill>
          <a:schemeClr val="tx1"/>
        </a:solidFill>
        <a:latin typeface="Monotype Corsiva" pitchFamily="66" charset="0"/>
        <a:ea typeface="+mn-ea"/>
        <a:cs typeface="+mn-cs"/>
      </a:defRPr>
    </a:lvl8pPr>
    <a:lvl9pPr marL="3657600" algn="l" defTabSz="914400" rtl="0" eaLnBrk="1" latinLnBrk="0" hangingPunct="1">
      <a:defRPr sz="2400" kern="1200">
        <a:solidFill>
          <a:schemeClr val="tx1"/>
        </a:solidFill>
        <a:latin typeface="Monotype Corsiva" pitchFamily="66"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2CD1"/>
    <a:srgbClr val="FB6529"/>
    <a:srgbClr val="003399"/>
    <a:srgbClr val="00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911" autoAdjust="0"/>
    <p:restoredTop sz="93739" autoAdjust="0"/>
  </p:normalViewPr>
  <p:slideViewPr>
    <p:cSldViewPr>
      <p:cViewPr varScale="1">
        <p:scale>
          <a:sx n="69" d="100"/>
          <a:sy n="69" d="100"/>
        </p:scale>
        <p:origin x="-11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EA1405-0A85-498B-8130-9D77BB57AA0A}" type="datetimeFigureOut">
              <a:rPr lang="tr-TR" smtClean="0"/>
              <a:pPr/>
              <a:t>13.04.2025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FED409-61CA-4ADB-B7B5-5C44EB3B3B75}" type="slidenum">
              <a:rPr lang="tr-TR" smtClean="0"/>
              <a:pPr/>
              <a:t>‹#›</a:t>
            </a:fld>
            <a:endParaRPr lang="tr-TR"/>
          </a:p>
        </p:txBody>
      </p:sp>
    </p:spTree>
    <p:extLst>
      <p:ext uri="{BB962C8B-B14F-4D97-AF65-F5344CB8AC3E}">
        <p14:creationId xmlns:p14="http://schemas.microsoft.com/office/powerpoint/2010/main" val="333477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8DB56758-C716-4091-914C-1F8FAAB53C01}" type="slidenum">
              <a:rPr lang="tr-TR" smtClean="0"/>
              <a:pPr>
                <a:defRPr/>
              </a:pPr>
              <a:t>‹#›</a:t>
            </a:fld>
            <a:endParaRPr lang="tr-TR"/>
          </a:p>
        </p:txBody>
      </p:sp>
    </p:spTree>
  </p:cSld>
  <p:clrMapOvr>
    <a:masterClrMapping/>
  </p:clrMapOvr>
  <p:transition spd="slow">
    <p:circl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AD5B5962-388F-44C1-B64D-B1CBD27452BD}" type="slidenum">
              <a:rPr lang="tr-TR" smtClean="0"/>
              <a:pPr>
                <a:defRPr/>
              </a:pPr>
              <a:t>‹#›</a:t>
            </a:fld>
            <a:endParaRPr lang="tr-TR"/>
          </a:p>
        </p:txBody>
      </p:sp>
    </p:spTree>
  </p:cSld>
  <p:clrMapOvr>
    <a:masterClrMapping/>
  </p:clrMapOvr>
  <p:transition spd="slow">
    <p:circl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BC9FFB4E-4995-4FFB-920B-A7292421CC4D}" type="slidenum">
              <a:rPr lang="tr-TR" smtClean="0"/>
              <a:pPr>
                <a:defRPr/>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219200" y="152400"/>
            <a:ext cx="7391400" cy="62484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E98F94D2-B776-4D11-BFC5-5A79790DD462}" type="slidenum">
              <a:rPr lang="tr-TR"/>
              <a:pPr>
                <a:defRPr/>
              </a:pPr>
              <a:t>‹#›</a:t>
            </a:fld>
            <a:endParaRPr lang="tr-TR"/>
          </a:p>
        </p:txBody>
      </p:sp>
    </p:spTree>
    <p:extLst>
      <p:ext uri="{BB962C8B-B14F-4D97-AF65-F5344CB8AC3E}">
        <p14:creationId xmlns:p14="http://schemas.microsoft.com/office/powerpoint/2010/main" val="2439045217"/>
      </p:ext>
    </p:extLst>
  </p:cSld>
  <p:clrMapOvr>
    <a:masterClrMapping/>
  </p:clrMapOvr>
  <p:transition spd="slow" advTm="3000">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7EF75EB3-0FF2-4C9E-8822-33C5C0E35F9D}" type="slidenum">
              <a:rPr lang="tr-TR" smtClean="0"/>
              <a:pPr>
                <a:defRPr/>
              </a:pPr>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transition spd="slow">
    <p:circl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15CC883E-6710-49C5-AB9B-5EB5A4BA8636}" type="slidenum">
              <a:rPr lang="tr-TR" smtClean="0"/>
              <a:pPr>
                <a:defRPr/>
              </a:pPr>
              <a:t>‹#›</a:t>
            </a:fld>
            <a:endParaRPr lang="tr-TR"/>
          </a:p>
        </p:txBody>
      </p:sp>
    </p:spTree>
  </p:cSld>
  <p:clrMapOvr>
    <a:masterClrMapping/>
  </p:clrMapOvr>
  <p:transition spd="slow">
    <p:circl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35062422-42F1-4FAC-9D83-87EBCC4530C5}" type="slidenum">
              <a:rPr lang="tr-TR" smtClean="0"/>
              <a:pPr>
                <a:defRPr/>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ransition spd="slow">
    <p:circl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0C431322-80A2-458C-B0FF-E346B833CBD0}" type="slidenum">
              <a:rPr lang="tr-TR" smtClean="0"/>
              <a:pPr>
                <a:defRPr/>
              </a:pPr>
              <a:t>‹#›</a:t>
            </a:fld>
            <a:endParaRPr lang="tr-TR"/>
          </a:p>
        </p:txBody>
      </p:sp>
    </p:spTree>
  </p:cSld>
  <p:clrMapOvr>
    <a:masterClrMapping/>
  </p:clrMapOvr>
  <p:transition spd="slow">
    <p:circl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25571CDD-DE77-4C00-9F1B-3DB7FB99E6CA}" type="slidenum">
              <a:rPr lang="tr-TR" smtClean="0"/>
              <a:pPr>
                <a:defRPr/>
              </a:pPr>
              <a:t>‹#›</a:t>
            </a:fld>
            <a:endParaRPr lang="tr-TR"/>
          </a:p>
        </p:txBody>
      </p:sp>
    </p:spTree>
  </p:cSld>
  <p:clrMapOvr>
    <a:masterClrMapping/>
  </p:clrMapOvr>
  <p:transition spd="slow">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2C8D1A02-0B8C-49AA-A283-CFEA5DDB3637}" type="slidenum">
              <a:rPr lang="tr-TR" smtClean="0"/>
              <a:pPr>
                <a:defRPr/>
              </a:pPr>
              <a:t>‹#›</a:t>
            </a:fld>
            <a:endParaRPr lang="tr-TR"/>
          </a:p>
        </p:txBody>
      </p:sp>
    </p:spTree>
  </p:cSld>
  <p:clrMapOvr>
    <a:masterClrMapping/>
  </p:clrMapOvr>
  <p:transition spd="slow">
    <p:circl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96307623-4AB9-4B3B-9D03-9D88A8A0F6D2}" type="slidenum">
              <a:rPr lang="tr-TR" smtClean="0"/>
              <a:pPr>
                <a:defRPr/>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spd="slow">
    <p:circl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3AFA6C1B-F6EF-42E2-8FB1-CCEC6292D3BC}" type="slidenum">
              <a:rPr lang="tr-TR" smtClean="0"/>
              <a:pPr>
                <a:defRPr/>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transition spd="slow">
    <p:circl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E00F7534-A2BF-4760-B29D-74E4DFD66100}" type="slidenum">
              <a:rPr lang="tr-TR" smtClean="0"/>
              <a:pPr>
                <a:defRPr/>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ransition spd="slow">
    <p:circle/>
  </p:transition>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404" y="4490418"/>
            <a:ext cx="8497192" cy="2233613"/>
          </a:xfrm>
        </p:spPr>
        <p:txBody>
          <a:bodyPr>
            <a:noAutofit/>
          </a:bodyPr>
          <a:lstStyle/>
          <a:p>
            <a:pPr algn="ctr">
              <a:defRPr/>
            </a:pPr>
            <a:r>
              <a:rPr lang="tr-TR"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ÇANAKKALE </a:t>
            </a:r>
            <a:r>
              <a:rPr lang="tr-TR"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GELİBOLU </a:t>
            </a:r>
            <a:br>
              <a:rPr lang="tr-TR"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tr-TR"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ECEBEY MESLEKİ </a:t>
            </a:r>
            <a:br>
              <a:rPr lang="tr-TR"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tr-TR"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VE </a:t>
            </a:r>
            <a:br>
              <a:rPr lang="tr-TR"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tr-TR"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TEKNİK </a:t>
            </a:r>
            <a:r>
              <a:rPr lang="tr-TR"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ANADOLU LİSESİ</a:t>
            </a:r>
          </a:p>
        </p:txBody>
      </p:sp>
      <p:pic>
        <p:nvPicPr>
          <p:cNvPr id="1026" name="Picture 2" descr="C:\Users\User\Desktop\tanıtım\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76673"/>
            <a:ext cx="3024336" cy="25922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advTm="2465">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50"/>
                                        </p:tgtEl>
                                        <p:attrNameLst>
                                          <p:attrName>style.visibility</p:attrName>
                                        </p:attrNameLst>
                                      </p:cBhvr>
                                      <p:to>
                                        <p:strVal val="visible"/>
                                      </p:to>
                                    </p:set>
                                    <p:anim calcmode="discrete" valueType="clr">
                                      <p:cBhvr override="childStyle">
                                        <p:cTn id="7" dur="80"/>
                                        <p:tgtEl>
                                          <p:spTgt spid="20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50"/>
                                        </p:tgtEl>
                                        <p:attrNameLst>
                                          <p:attrName>fillcolor</p:attrName>
                                        </p:attrNameLst>
                                      </p:cBhvr>
                                      <p:tavLst>
                                        <p:tav tm="0">
                                          <p:val>
                                            <p:clrVal>
                                              <a:schemeClr val="accent2"/>
                                            </p:clrVal>
                                          </p:val>
                                        </p:tav>
                                        <p:tav tm="50000">
                                          <p:val>
                                            <p:clrVal>
                                              <a:schemeClr val="hlink"/>
                                            </p:clrVal>
                                          </p:val>
                                        </p:tav>
                                      </p:tavLst>
                                    </p:anim>
                                    <p:set>
                                      <p:cBhvr>
                                        <p:cTn id="9" dur="80"/>
                                        <p:tgtEl>
                                          <p:spTgt spid="20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 xmlns:a16="http://schemas.microsoft.com/office/drawing/2014/main" id="{EC938737-56A4-2884-D2A6-81B2ADEFA1F8}"/>
              </a:ext>
            </a:extLst>
          </p:cNvPr>
          <p:cNvSpPr txBox="1"/>
          <p:nvPr/>
        </p:nvSpPr>
        <p:spPr>
          <a:xfrm>
            <a:off x="107504" y="1412776"/>
            <a:ext cx="9023920" cy="4893647"/>
          </a:xfrm>
          <a:prstGeom prst="rect">
            <a:avLst/>
          </a:prstGeom>
          <a:noFill/>
        </p:spPr>
        <p:txBody>
          <a:bodyPr wrap="square">
            <a:spAutoFit/>
          </a:bodyPr>
          <a:lstStyle/>
          <a:p>
            <a:pPr algn="l"/>
            <a:endParaRPr lang="tr-TR" dirty="0" smtClean="0">
              <a:latin typeface="Times New Roman" pitchFamily="18" charset="0"/>
              <a:cs typeface="Times New Roman" pitchFamily="18" charset="0"/>
            </a:endParaRPr>
          </a:p>
          <a:p>
            <a:pPr algn="l"/>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İş sağlığı ve güvenliği tedbirlerini alarak aseptik teknikler ve kişisel bakım uygulamalarını yapma</a:t>
            </a:r>
          </a:p>
          <a:p>
            <a:pPr algn="l"/>
            <a:r>
              <a:rPr lang="tr-TR" dirty="0">
                <a:latin typeface="Times New Roman" pitchFamily="18" charset="0"/>
                <a:cs typeface="Times New Roman" pitchFamily="18" charset="0"/>
              </a:rPr>
              <a:t>• iş sağlığı ve güvenliği tedbirlerini alarak hasta ve yaralıya uygulanacak ilk yardım uygulamalarını yapma</a:t>
            </a:r>
          </a:p>
          <a:p>
            <a:pPr algn="l"/>
            <a:r>
              <a:rPr lang="tr-TR" dirty="0">
                <a:latin typeface="Times New Roman" pitchFamily="18" charset="0"/>
                <a:cs typeface="Times New Roman" pitchFamily="18" charset="0"/>
              </a:rPr>
              <a:t>• Kişinin durumuna uygun beslenme ve beslenme ilkelerini açıklama</a:t>
            </a:r>
          </a:p>
          <a:p>
            <a:pPr algn="l"/>
            <a:r>
              <a:rPr lang="tr-TR" dirty="0">
                <a:latin typeface="Times New Roman" pitchFamily="18" charset="0"/>
                <a:cs typeface="Times New Roman" pitchFamily="18" charset="0"/>
              </a:rPr>
              <a:t>• Sağlık hizmetlerinde; kişiler, toplumsal gruplar, hasta, hasta yakını ve engelli bireylerle etkili iletişim kurma ve sağlık bakanlığı mevzuatına göre sağlık hizmetleri personel </a:t>
            </a:r>
            <a:r>
              <a:rPr lang="tr-TR" dirty="0" err="1">
                <a:latin typeface="Times New Roman" pitchFamily="18" charset="0"/>
                <a:cs typeface="Times New Roman" pitchFamily="18" charset="0"/>
              </a:rPr>
              <a:t>yönetimi,mesleki</a:t>
            </a:r>
            <a:r>
              <a:rPr lang="tr-TR" dirty="0">
                <a:latin typeface="Times New Roman" pitchFamily="18" charset="0"/>
                <a:cs typeface="Times New Roman" pitchFamily="18" charset="0"/>
              </a:rPr>
              <a:t> mevzuat ve mobbing uygulamalarını açıklama</a:t>
            </a:r>
          </a:p>
          <a:p>
            <a:pPr algn="l"/>
            <a:r>
              <a:rPr lang="tr-TR" dirty="0">
                <a:latin typeface="Times New Roman" pitchFamily="18" charset="0"/>
                <a:cs typeface="Times New Roman" pitchFamily="18" charset="0"/>
              </a:rPr>
              <a:t>• İş sağlığı ve güvenliği tedbirleri doğrultusunda enfeksiyon hastalıklarından korunmak için enfeksiyon etkenleri ve bulaşma yollarını ayırt ederek enfeksiyon kontrol önlemlerini alma</a:t>
            </a:r>
          </a:p>
        </p:txBody>
      </p:sp>
      <p:sp>
        <p:nvSpPr>
          <p:cNvPr id="7" name="Metin kutusu 6">
            <a:extLst>
              <a:ext uri="{FF2B5EF4-FFF2-40B4-BE49-F238E27FC236}">
                <a16:creationId xmlns="" xmlns:a16="http://schemas.microsoft.com/office/drawing/2014/main" id="{A73759E5-16A8-305D-DE71-F854E4D6C267}"/>
              </a:ext>
            </a:extLst>
          </p:cNvPr>
          <p:cNvSpPr txBox="1"/>
          <p:nvPr/>
        </p:nvSpPr>
        <p:spPr>
          <a:xfrm>
            <a:off x="611560" y="459244"/>
            <a:ext cx="8424936" cy="646331"/>
          </a:xfrm>
          <a:prstGeom prst="rect">
            <a:avLst/>
          </a:prstGeom>
          <a:noFill/>
        </p:spPr>
        <p:txBody>
          <a:bodyPr wrap="square">
            <a:spAutoFit/>
          </a:bodyPr>
          <a:lstStyle/>
          <a:p>
            <a:pPr algn="l"/>
            <a:r>
              <a:rPr lang="tr-TR" sz="3600" b="1" dirty="0">
                <a:solidFill>
                  <a:srgbClr val="FF0000"/>
                </a:solidFill>
                <a:latin typeface="Times New Roman" pitchFamily="18" charset="0"/>
                <a:cs typeface="Times New Roman" pitchFamily="18" charset="0"/>
              </a:rPr>
              <a:t>SAĞLIK BAKIM TEKNİSYENLİĞİ</a:t>
            </a:r>
          </a:p>
        </p:txBody>
      </p:sp>
    </p:spTree>
    <p:extLst>
      <p:ext uri="{BB962C8B-B14F-4D97-AF65-F5344CB8AC3E}">
        <p14:creationId xmlns:p14="http://schemas.microsoft.com/office/powerpoint/2010/main" val="2764547895"/>
      </p:ext>
    </p:extLst>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 xmlns:a16="http://schemas.microsoft.com/office/drawing/2014/main" id="{25A379CB-24C6-D36C-A631-634E30FDC076}"/>
              </a:ext>
            </a:extLst>
          </p:cNvPr>
          <p:cNvSpPr txBox="1"/>
          <p:nvPr/>
        </p:nvSpPr>
        <p:spPr>
          <a:xfrm>
            <a:off x="179512" y="692696"/>
            <a:ext cx="8712968" cy="5632311"/>
          </a:xfrm>
          <a:prstGeom prst="rect">
            <a:avLst/>
          </a:prstGeom>
          <a:noFill/>
        </p:spPr>
        <p:txBody>
          <a:bodyPr wrap="square">
            <a:spAutoFit/>
          </a:bodyPr>
          <a:lstStyle/>
          <a:p>
            <a:pPr algn="l"/>
            <a:endParaRPr lang="tr-TR" dirty="0" smtClean="0">
              <a:latin typeface="Times New Roman" pitchFamily="18" charset="0"/>
              <a:cs typeface="Times New Roman" pitchFamily="18" charset="0"/>
            </a:endParaRPr>
          </a:p>
          <a:p>
            <a:pPr algn="l"/>
            <a:endParaRPr lang="tr-TR" dirty="0">
              <a:latin typeface="Times New Roman" pitchFamily="18" charset="0"/>
              <a:cs typeface="Times New Roman" pitchFamily="18" charset="0"/>
            </a:endParaRPr>
          </a:p>
          <a:p>
            <a:pPr algn="l"/>
            <a:r>
              <a:rPr lang="tr-TR" dirty="0" smtClean="0">
                <a:latin typeface="Times New Roman" pitchFamily="18" charset="0"/>
                <a:cs typeface="Times New Roman" pitchFamily="18" charset="0"/>
              </a:rPr>
              <a:t>•</a:t>
            </a:r>
            <a:r>
              <a:rPr lang="tr-TR" dirty="0">
                <a:latin typeface="Times New Roman" pitchFamily="18" charset="0"/>
                <a:cs typeface="Times New Roman" pitchFamily="18" charset="0"/>
              </a:rPr>
              <a:t>İş sağlığı ve güvenliği tedbirlerini alarak klinik laboratuvar çalışmalarında, mikrobiyoloji, biyokimya, hematoloji, patoloji, radyoloji, ameliyathane, reanimasyon ünitelerinde, anestezi ve reanimasyon uygulamalarında, tanı ve tedavi amaçlı işlemlerde sağlık profesyoneline yardım etme</a:t>
            </a:r>
          </a:p>
          <a:p>
            <a:pPr algn="l"/>
            <a:r>
              <a:rPr lang="tr-TR" dirty="0">
                <a:latin typeface="Times New Roman" pitchFamily="18" charset="0"/>
                <a:cs typeface="Times New Roman" pitchFamily="18" charset="0"/>
              </a:rPr>
              <a:t>• Yenidoğan ve çocuk sağlığı ile ilgili uygulamalarda ebe/hemşireye yardım etme</a:t>
            </a:r>
          </a:p>
          <a:p>
            <a:pPr algn="l"/>
            <a:r>
              <a:rPr lang="tr-TR" dirty="0">
                <a:latin typeface="Times New Roman" pitchFamily="18" charset="0"/>
                <a:cs typeface="Times New Roman" pitchFamily="18" charset="0"/>
              </a:rPr>
              <a:t>• Sistemlere göre hastalıkları ayırt etme</a:t>
            </a:r>
          </a:p>
          <a:p>
            <a:pPr algn="l"/>
            <a:r>
              <a:rPr lang="tr-TR" dirty="0">
                <a:latin typeface="Times New Roman" pitchFamily="18" charset="0"/>
                <a:cs typeface="Times New Roman" pitchFamily="18" charset="0"/>
              </a:rPr>
              <a:t>• Psikoloji temel kavramlarını açıklama, afet ve travmalarda psikolojik destek sağlama</a:t>
            </a:r>
          </a:p>
          <a:p>
            <a:pPr algn="l"/>
            <a:r>
              <a:rPr lang="tr-TR" dirty="0">
                <a:latin typeface="Times New Roman" pitchFamily="18" charset="0"/>
                <a:cs typeface="Times New Roman" pitchFamily="18" charset="0"/>
              </a:rPr>
              <a:t>• Farmakoloji ile ilgili temel kavramları, ilaçların farmasötik şekillerini, veriliş yollarını</a:t>
            </a:r>
            <a:r>
              <a:rPr lang="tr-TR" dirty="0" smtClean="0">
                <a:latin typeface="Times New Roman" pitchFamily="18" charset="0"/>
                <a:cs typeface="Times New Roman" pitchFamily="18" charset="0"/>
              </a:rPr>
              <a:t>, sistemlere </a:t>
            </a:r>
            <a:r>
              <a:rPr lang="tr-TR" dirty="0">
                <a:latin typeface="Times New Roman" pitchFamily="18" charset="0"/>
                <a:cs typeface="Times New Roman" pitchFamily="18" charset="0"/>
              </a:rPr>
              <a:t>etkili ilaçları ve kemoterapötik ilaçları ayırt etme</a:t>
            </a:r>
          </a:p>
        </p:txBody>
      </p:sp>
    </p:spTree>
    <p:extLst>
      <p:ext uri="{BB962C8B-B14F-4D97-AF65-F5344CB8AC3E}">
        <p14:creationId xmlns:p14="http://schemas.microsoft.com/office/powerpoint/2010/main" val="3540467771"/>
      </p:ext>
    </p:extLst>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79512" y="803275"/>
            <a:ext cx="8929563" cy="672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1"/>
              </a:buClr>
              <a:buSzPct val="75000"/>
              <a:buFont typeface="Wingdings" pitchFamily="2" charset="2"/>
              <a:buChar char="n"/>
              <a:defRPr kumimoji="1" sz="3200">
                <a:solidFill>
                  <a:schemeClr val="tx1"/>
                </a:solidFill>
                <a:latin typeface="Tahoma" pitchFamily="34" charset="0"/>
              </a:defRPr>
            </a:lvl1pPr>
            <a:lvl2pPr marL="742950" indent="-285750" algn="l">
              <a:spcBef>
                <a:spcPct val="20000"/>
              </a:spcBef>
              <a:buClr>
                <a:schemeClr val="accent1"/>
              </a:buClr>
              <a:buSzPct val="75000"/>
              <a:buFont typeface="Wingdings" pitchFamily="2" charset="2"/>
              <a:buChar char="n"/>
              <a:defRPr kumimoji="1" sz="2800">
                <a:solidFill>
                  <a:schemeClr val="tx1"/>
                </a:solidFill>
                <a:latin typeface="Tahoma" pitchFamily="34" charset="0"/>
              </a:defRPr>
            </a:lvl2pPr>
            <a:lvl3pPr marL="1143000" indent="-228600" algn="l">
              <a:spcBef>
                <a:spcPct val="20000"/>
              </a:spcBef>
              <a:buClr>
                <a:schemeClr val="accent1"/>
              </a:buClr>
              <a:buSzPct val="75000"/>
              <a:buFont typeface="Wingdings" pitchFamily="2" charset="2"/>
              <a:buChar char="n"/>
              <a:defRPr kumimoji="1" sz="2400">
                <a:solidFill>
                  <a:schemeClr val="tx1"/>
                </a:solidFill>
                <a:latin typeface="Tahoma" pitchFamily="34" charset="0"/>
              </a:defRPr>
            </a:lvl3pPr>
            <a:lvl4pPr marL="1600200" indent="-228600" algn="l">
              <a:spcBef>
                <a:spcPct val="20000"/>
              </a:spcBef>
              <a:buClr>
                <a:schemeClr val="accent1"/>
              </a:buClr>
              <a:buSzPct val="75000"/>
              <a:buFont typeface="Wingdings" pitchFamily="2" charset="2"/>
              <a:buChar char="n"/>
              <a:defRPr kumimoji="1" sz="2000">
                <a:solidFill>
                  <a:schemeClr val="tx1"/>
                </a:solidFill>
                <a:latin typeface="Tahoma" pitchFamily="34" charset="0"/>
              </a:defRPr>
            </a:lvl4pPr>
            <a:lvl5pPr marL="2057400" indent="-228600" algn="l">
              <a:spcBef>
                <a:spcPct val="20000"/>
              </a:spcBef>
              <a:buClr>
                <a:schemeClr val="accent1"/>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9pPr>
          </a:lstStyle>
          <a:p>
            <a:pPr algn="ctr" eaLnBrk="1" hangingPunct="1">
              <a:spcBef>
                <a:spcPct val="0"/>
              </a:spcBef>
              <a:buClrTx/>
              <a:buSzTx/>
              <a:buFontTx/>
              <a:buNone/>
            </a:pPr>
            <a:endParaRPr kumimoji="0" lang="tr-TR" altLang="tr-TR" sz="3600" b="1" dirty="0" smtClean="0">
              <a:solidFill>
                <a:srgbClr val="FF0000"/>
              </a:solidFill>
              <a:latin typeface="Times New Roman" pitchFamily="18" charset="0"/>
              <a:cs typeface="Times New Roman" pitchFamily="18" charset="0"/>
            </a:endParaRPr>
          </a:p>
          <a:p>
            <a:pPr algn="ctr" eaLnBrk="1" hangingPunct="1">
              <a:spcBef>
                <a:spcPct val="0"/>
              </a:spcBef>
              <a:buClrTx/>
              <a:buSzTx/>
              <a:buFontTx/>
              <a:buNone/>
            </a:pPr>
            <a:r>
              <a:rPr kumimoji="0" lang="tr-TR" altLang="tr-TR" sz="3600" b="1" smtClean="0">
                <a:solidFill>
                  <a:srgbClr val="FF0000"/>
                </a:solidFill>
                <a:latin typeface="Times New Roman" pitchFamily="18" charset="0"/>
                <a:cs typeface="Times New Roman" pitchFamily="18" charset="0"/>
              </a:rPr>
              <a:t>Hemşire Yardımcısı</a:t>
            </a:r>
            <a:endParaRPr kumimoji="0" lang="tr-TR" altLang="tr-TR" sz="3600" b="1" dirty="0" smtClean="0">
              <a:solidFill>
                <a:srgbClr val="FF0000"/>
              </a:solidFill>
              <a:latin typeface="Times New Roman" pitchFamily="18" charset="0"/>
              <a:cs typeface="Times New Roman" pitchFamily="18" charset="0"/>
            </a:endParaRPr>
          </a:p>
          <a:p>
            <a:pPr algn="ctr" eaLnBrk="1" hangingPunct="1">
              <a:spcBef>
                <a:spcPct val="0"/>
              </a:spcBef>
              <a:buClrTx/>
              <a:buSzTx/>
              <a:buFontTx/>
              <a:buNone/>
            </a:pPr>
            <a:r>
              <a:rPr kumimoji="0" lang="tr-TR" altLang="tr-TR" sz="3600" b="1" dirty="0" smtClean="0">
                <a:solidFill>
                  <a:srgbClr val="FF0000"/>
                </a:solidFill>
                <a:latin typeface="Times New Roman" pitchFamily="18" charset="0"/>
                <a:cs typeface="Times New Roman" pitchFamily="18" charset="0"/>
              </a:rPr>
              <a:t>Ve Sağlık </a:t>
            </a:r>
            <a:r>
              <a:rPr kumimoji="0" lang="tr-TR" altLang="tr-TR" sz="3600" b="1" dirty="0">
                <a:solidFill>
                  <a:srgbClr val="FF0000"/>
                </a:solidFill>
                <a:latin typeface="Times New Roman" pitchFamily="18" charset="0"/>
                <a:cs typeface="Times New Roman" pitchFamily="18" charset="0"/>
              </a:rPr>
              <a:t>Bakım </a:t>
            </a:r>
            <a:r>
              <a:rPr kumimoji="0" lang="tr-TR" altLang="tr-TR" sz="3600" b="1" dirty="0" smtClean="0">
                <a:solidFill>
                  <a:srgbClr val="FF0000"/>
                </a:solidFill>
                <a:latin typeface="Times New Roman" pitchFamily="18" charset="0"/>
                <a:cs typeface="Times New Roman" pitchFamily="18" charset="0"/>
              </a:rPr>
              <a:t>Teknisyenleri</a:t>
            </a:r>
            <a:endParaRPr lang="tr-TR" dirty="0" smtClean="0">
              <a:latin typeface="Times New Roman" pitchFamily="18" charset="0"/>
              <a:cs typeface="Times New Roman" pitchFamily="18" charset="0"/>
            </a:endParaRPr>
          </a:p>
          <a:p>
            <a:pPr>
              <a:buNone/>
            </a:pPr>
            <a:r>
              <a:rPr lang="tr-TR" dirty="0" smtClean="0">
                <a:latin typeface="Times New Roman" pitchFamily="18" charset="0"/>
                <a:cs typeface="Times New Roman" pitchFamily="18" charset="0"/>
              </a:rPr>
              <a:t>*</a:t>
            </a:r>
            <a:r>
              <a:rPr lang="tr-TR" dirty="0">
                <a:latin typeface="Times New Roman" pitchFamily="18" charset="0"/>
                <a:cs typeface="Times New Roman" pitchFamily="18" charset="0"/>
              </a:rPr>
              <a:t>Sağlık Bakanlığına bağlı kamu ve özel yataklı / yataksız sağlık kurum ve kuruluşları,</a:t>
            </a:r>
          </a:p>
          <a:p>
            <a:pPr>
              <a:buNone/>
            </a:pPr>
            <a:r>
              <a:rPr lang="tr-TR" dirty="0">
                <a:latin typeface="Times New Roman" pitchFamily="18" charset="0"/>
                <a:cs typeface="Times New Roman" pitchFamily="18" charset="0"/>
              </a:rPr>
              <a:t>*Başbakanlık Sosyal Yardım ve Çocuk Esirgeme Kurumuna bağlı yataklı/ yataksız sağlık kurum ve kuruluşları, </a:t>
            </a:r>
          </a:p>
          <a:p>
            <a:pPr>
              <a:buNone/>
            </a:pPr>
            <a:r>
              <a:rPr lang="tr-TR" dirty="0">
                <a:latin typeface="Times New Roman" pitchFamily="18" charset="0"/>
                <a:cs typeface="Times New Roman" pitchFamily="18" charset="0"/>
              </a:rPr>
              <a:t>*Yükseköğretime bağlı yataklı / yataksız sağlık kurum ve kuruluşlarında görev alırlar.</a:t>
            </a:r>
          </a:p>
          <a:p>
            <a:pPr eaLnBrk="1" hangingPunct="1">
              <a:spcBef>
                <a:spcPct val="0"/>
              </a:spcBef>
              <a:buClrTx/>
              <a:buSzTx/>
              <a:buFontTx/>
              <a:buNone/>
            </a:pPr>
            <a:endParaRPr kumimoji="0" lang="tr-TR" altLang="tr-TR" sz="4000" dirty="0">
              <a:latin typeface="+mn-lt"/>
            </a:endParaRPr>
          </a:p>
          <a:p>
            <a:pPr eaLnBrk="1" hangingPunct="1">
              <a:spcBef>
                <a:spcPct val="0"/>
              </a:spcBef>
              <a:buClrTx/>
              <a:buSzTx/>
              <a:buFontTx/>
              <a:buNone/>
            </a:pPr>
            <a:r>
              <a:rPr kumimoji="0" lang="tr-TR" altLang="tr-TR" sz="4000" dirty="0">
                <a:latin typeface="+mn-lt"/>
              </a:rPr>
              <a:t> </a:t>
            </a:r>
          </a:p>
        </p:txBody>
      </p:sp>
    </p:spTree>
    <p:custDataLst>
      <p:tags r:id="rId1"/>
    </p:custDataLst>
    <p:extLst>
      <p:ext uri="{BB962C8B-B14F-4D97-AF65-F5344CB8AC3E}">
        <p14:creationId xmlns:p14="http://schemas.microsoft.com/office/powerpoint/2010/main" val="1530681346"/>
      </p:ext>
    </p:extLst>
  </p:cSld>
  <p:clrMapOvr>
    <a:masterClrMapping/>
  </p:clrMapOvr>
  <p:transition spd="slow" advTm="2528">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290"/>
                                        </p:tgtEl>
                                        <p:attrNameLst>
                                          <p:attrName>style.visibility</p:attrName>
                                        </p:attrNameLst>
                                      </p:cBhvr>
                                      <p:to>
                                        <p:strVal val="visible"/>
                                      </p:to>
                                    </p:set>
                                    <p:anim calcmode="discrete" valueType="clr">
                                      <p:cBhvr override="childStyle">
                                        <p:cTn id="7" dur="80"/>
                                        <p:tgtEl>
                                          <p:spTgt spid="122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0"/>
                                        </p:tgtEl>
                                        <p:attrNameLst>
                                          <p:attrName>fillcolor</p:attrName>
                                        </p:attrNameLst>
                                      </p:cBhvr>
                                      <p:tavLst>
                                        <p:tav tm="0">
                                          <p:val>
                                            <p:clrVal>
                                              <a:schemeClr val="accent2"/>
                                            </p:clrVal>
                                          </p:val>
                                        </p:tav>
                                        <p:tav tm="50000">
                                          <p:val>
                                            <p:clrVal>
                                              <a:schemeClr val="hlink"/>
                                            </p:clrVal>
                                          </p:val>
                                        </p:tav>
                                      </p:tavLst>
                                    </p:anim>
                                    <p:set>
                                      <p:cBhvr>
                                        <p:cTn id="9" dur="80"/>
                                        <p:tgtEl>
                                          <p:spTgt spid="1229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EFE0C4F3-B81F-6D84-DADA-3FD6B32A4A13}"/>
              </a:ext>
            </a:extLst>
          </p:cNvPr>
          <p:cNvSpPr txBox="1"/>
          <p:nvPr/>
        </p:nvSpPr>
        <p:spPr>
          <a:xfrm>
            <a:off x="395536" y="-30224"/>
            <a:ext cx="8568952" cy="267765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altLang="tr-TR" b="1" i="0" u="none" strike="noStrike" kern="1200" cap="none" spc="0" normalizeH="0" baseline="0" noProof="0" dirty="0" smtClean="0">
              <a:ln>
                <a:noFill/>
              </a:ln>
              <a:solidFill>
                <a:srgbClr val="003366"/>
              </a:solidFill>
              <a:effectLst/>
              <a:uLnTx/>
              <a:uFillTx/>
              <a:latin typeface="Times New Roman"/>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tr-TR" altLang="tr-TR" b="1" dirty="0">
              <a:solidFill>
                <a:srgbClr val="003366"/>
              </a:solidFill>
              <a:latin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altLang="tr-TR" sz="3200" b="1" i="0" u="none" strike="noStrike" kern="1200" cap="none" spc="0" normalizeH="0" baseline="0" noProof="0" dirty="0" smtClean="0">
              <a:ln>
                <a:noFill/>
              </a:ln>
              <a:solidFill>
                <a:srgbClr val="FF0000"/>
              </a:solidFill>
              <a:effectLst/>
              <a:uLnTx/>
              <a:uFillTx/>
              <a:latin typeface="Times New Roman"/>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altLang="tr-TR" sz="3200" b="1" i="0" u="none" strike="noStrike" kern="1200" cap="none" spc="0" normalizeH="0" baseline="0" noProof="0" dirty="0" smtClean="0">
                <a:ln>
                  <a:noFill/>
                </a:ln>
                <a:solidFill>
                  <a:srgbClr val="FF0000"/>
                </a:solidFill>
                <a:effectLst/>
                <a:uLnTx/>
                <a:uFillTx/>
                <a:latin typeface="Times New Roman"/>
                <a:ea typeface="+mn-ea"/>
                <a:cs typeface="+mn-cs"/>
              </a:rPr>
              <a:t>DERSLİKLERİMİZ</a:t>
            </a:r>
            <a:r>
              <a:rPr kumimoji="0" lang="tr-TR" altLang="tr-TR" sz="3200" b="1" i="0" u="none" strike="noStrike" kern="1200" cap="none" spc="0" normalizeH="0" baseline="0" noProof="0" dirty="0">
                <a:ln>
                  <a:noFill/>
                </a:ln>
                <a:solidFill>
                  <a:srgbClr val="FF0000"/>
                </a:solidFill>
                <a:effectLst/>
                <a:uLnTx/>
                <a:uFillTx/>
                <a:latin typeface="Times New Roman"/>
                <a:ea typeface="+mn-ea"/>
                <a:cs typeface="+mn-cs"/>
              </a:rPr>
              <a:t>;</a:t>
            </a:r>
            <a:endParaRPr kumimoji="0" lang="tr-TR" altLang="tr-TR" sz="3200" b="0" i="0" u="none" strike="noStrike" kern="1200" cap="none" spc="0" normalizeH="0" baseline="0" noProof="0" dirty="0">
              <a:ln>
                <a:noFill/>
              </a:ln>
              <a:solidFill>
                <a:srgbClr val="FF0000"/>
              </a:solidFill>
              <a:effectLst/>
              <a:uLnTx/>
              <a:uFillTx/>
              <a:latin typeface="Times New Roman"/>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tr-TR" sz="2800" b="0" i="0" u="none" strike="noStrike" kern="1200" cap="none" spc="0" normalizeH="0" baseline="0" noProof="0" dirty="0" smtClean="0">
                <a:ln>
                  <a:noFill/>
                </a:ln>
                <a:effectLst/>
                <a:uLnTx/>
                <a:uFillTx/>
                <a:latin typeface="Times New Roman"/>
                <a:ea typeface="+mn-ea"/>
                <a:cs typeface="+mn-cs"/>
              </a:rPr>
              <a:t>     Okulumuzda1 </a:t>
            </a:r>
            <a:r>
              <a:rPr kumimoji="0" lang="tr-TR" altLang="tr-TR" sz="2800" b="0" i="0" u="none" strike="noStrike" kern="1200" cap="none" spc="0" normalizeH="0" baseline="0" noProof="0" dirty="0">
                <a:ln>
                  <a:noFill/>
                </a:ln>
                <a:effectLst/>
                <a:uLnTx/>
                <a:uFillTx/>
                <a:latin typeface="Times New Roman"/>
                <a:ea typeface="+mn-ea"/>
                <a:cs typeface="+mn-cs"/>
              </a:rPr>
              <a:t>Sağlık </a:t>
            </a:r>
            <a:r>
              <a:rPr kumimoji="0" lang="tr-TR" altLang="tr-TR" sz="2800" b="0" i="0" u="none" strike="noStrike" kern="1200" cap="none" spc="0" normalizeH="0" baseline="0" noProof="0" dirty="0" smtClean="0">
                <a:ln>
                  <a:noFill/>
                </a:ln>
                <a:effectLst/>
                <a:uLnTx/>
                <a:uFillTx/>
                <a:latin typeface="Times New Roman"/>
                <a:ea typeface="+mn-ea"/>
                <a:cs typeface="+mn-cs"/>
              </a:rPr>
              <a:t>Hizmetleri</a:t>
            </a:r>
            <a:r>
              <a:rPr kumimoji="0" lang="tr-TR" altLang="tr-TR" sz="2800" b="0" i="0" u="none" strike="noStrike" kern="1200" cap="none" spc="0" normalizeH="0" noProof="0" dirty="0" smtClean="0">
                <a:ln>
                  <a:noFill/>
                </a:ln>
                <a:effectLst/>
                <a:uLnTx/>
                <a:uFillTx/>
                <a:latin typeface="Times New Roman"/>
                <a:ea typeface="+mn-ea"/>
                <a:cs typeface="+mn-cs"/>
              </a:rPr>
              <a:t> </a:t>
            </a:r>
            <a:r>
              <a:rPr kumimoji="0" lang="tr-TR" altLang="tr-TR" sz="2800" b="0" i="0" u="none" strike="noStrike" kern="1200" cap="none" spc="0" normalizeH="0" baseline="0" noProof="0" dirty="0" smtClean="0">
                <a:ln>
                  <a:noFill/>
                </a:ln>
                <a:effectLst/>
                <a:uLnTx/>
                <a:uFillTx/>
                <a:latin typeface="Times New Roman"/>
                <a:ea typeface="+mn-ea"/>
                <a:cs typeface="+mn-cs"/>
              </a:rPr>
              <a:t>Atölyesi </a:t>
            </a:r>
            <a:r>
              <a:rPr kumimoji="0" lang="tr-TR" altLang="tr-TR" sz="2800" b="0" i="0" u="none" strike="noStrike" kern="1200" cap="none" spc="0" normalizeH="0" baseline="0" noProof="0" dirty="0">
                <a:ln>
                  <a:noFill/>
                </a:ln>
                <a:effectLst/>
                <a:uLnTx/>
                <a:uFillTx/>
                <a:latin typeface="Times New Roman"/>
                <a:ea typeface="+mn-ea"/>
                <a:cs typeface="+mn-cs"/>
              </a:rPr>
              <a:t>, 11sınıf olmak üzere toplam 12 derslik vardır.</a:t>
            </a:r>
            <a:endParaRPr kumimoji="0" lang="tr-TR" altLang="tr-TR" sz="2800" b="1" i="0" u="none" strike="noStrike" kern="1200" cap="none" spc="0" normalizeH="0" baseline="0" noProof="0" dirty="0">
              <a:ln>
                <a:noFill/>
              </a:ln>
              <a:effectLst/>
              <a:uLnTx/>
              <a:uFillTx/>
              <a:latin typeface="Times New Roman"/>
              <a:ea typeface="+mn-ea"/>
              <a:cs typeface="+mn-cs"/>
            </a:endParaRPr>
          </a:p>
        </p:txBody>
      </p:sp>
      <p:pic>
        <p:nvPicPr>
          <p:cNvPr id="5122" name="Picture 2" descr="C:\Users\User\Desktop\tanıtım\IMG-20250409-WA0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47432"/>
            <a:ext cx="7848872" cy="3805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496469"/>
      </p:ext>
    </p:extLst>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Text Box 6"/>
          <p:cNvSpPr txBox="1">
            <a:spLocks noChangeArrowheads="1"/>
          </p:cNvSpPr>
          <p:nvPr/>
        </p:nvSpPr>
        <p:spPr bwMode="auto">
          <a:xfrm>
            <a:off x="440604" y="639652"/>
            <a:ext cx="84963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1"/>
              </a:buClr>
              <a:buSzPct val="75000"/>
              <a:buFont typeface="Wingdings" pitchFamily="2" charset="2"/>
              <a:buChar char="n"/>
              <a:defRPr kumimoji="1" sz="3200">
                <a:solidFill>
                  <a:schemeClr val="tx1"/>
                </a:solidFill>
                <a:latin typeface="Tahoma" pitchFamily="34" charset="0"/>
              </a:defRPr>
            </a:lvl1pPr>
            <a:lvl2pPr marL="742950" indent="-285750" algn="l">
              <a:spcBef>
                <a:spcPct val="20000"/>
              </a:spcBef>
              <a:buClr>
                <a:schemeClr val="accent1"/>
              </a:buClr>
              <a:buSzPct val="75000"/>
              <a:buFont typeface="Wingdings" pitchFamily="2" charset="2"/>
              <a:buChar char="n"/>
              <a:defRPr kumimoji="1" sz="2800">
                <a:solidFill>
                  <a:schemeClr val="tx1"/>
                </a:solidFill>
                <a:latin typeface="Tahoma" pitchFamily="34" charset="0"/>
              </a:defRPr>
            </a:lvl2pPr>
            <a:lvl3pPr marL="1143000" indent="-228600" algn="l">
              <a:spcBef>
                <a:spcPct val="20000"/>
              </a:spcBef>
              <a:buClr>
                <a:schemeClr val="accent1"/>
              </a:buClr>
              <a:buSzPct val="75000"/>
              <a:buFont typeface="Wingdings" pitchFamily="2" charset="2"/>
              <a:buChar char="n"/>
              <a:defRPr kumimoji="1" sz="2400">
                <a:solidFill>
                  <a:schemeClr val="tx1"/>
                </a:solidFill>
                <a:latin typeface="Tahoma" pitchFamily="34" charset="0"/>
              </a:defRPr>
            </a:lvl3pPr>
            <a:lvl4pPr marL="1600200" indent="-228600" algn="l">
              <a:spcBef>
                <a:spcPct val="20000"/>
              </a:spcBef>
              <a:buClr>
                <a:schemeClr val="accent1"/>
              </a:buClr>
              <a:buSzPct val="75000"/>
              <a:buFont typeface="Wingdings" pitchFamily="2" charset="2"/>
              <a:buChar char="n"/>
              <a:defRPr kumimoji="1" sz="2000">
                <a:solidFill>
                  <a:schemeClr val="tx1"/>
                </a:solidFill>
                <a:latin typeface="Tahoma" pitchFamily="34" charset="0"/>
              </a:defRPr>
            </a:lvl4pPr>
            <a:lvl5pPr marL="2057400" indent="-228600" algn="l">
              <a:spcBef>
                <a:spcPct val="20000"/>
              </a:spcBef>
              <a:buClr>
                <a:schemeClr val="accent1"/>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9pPr>
          </a:lstStyle>
          <a:p>
            <a:pPr eaLnBrk="1" hangingPunct="1">
              <a:spcBef>
                <a:spcPct val="0"/>
              </a:spcBef>
              <a:buClrTx/>
              <a:buSzTx/>
              <a:buFontTx/>
              <a:buNone/>
            </a:pPr>
            <a:endParaRPr kumimoji="0" lang="tr-TR" altLang="tr-TR" sz="4400" dirty="0">
              <a:latin typeface="Monotype Corsiva" pitchFamily="66" charset="0"/>
            </a:endParaRPr>
          </a:p>
          <a:p>
            <a:pPr algn="ctr" eaLnBrk="1" hangingPunct="1">
              <a:spcBef>
                <a:spcPct val="0"/>
              </a:spcBef>
              <a:buClrTx/>
              <a:buSzTx/>
              <a:buFontTx/>
              <a:buNone/>
            </a:pPr>
            <a:endParaRPr kumimoji="0" lang="tr-TR" altLang="tr-TR" sz="3600" b="1" dirty="0" smtClean="0">
              <a:solidFill>
                <a:srgbClr val="FF0000"/>
              </a:solidFill>
              <a:latin typeface="Times New Roman" pitchFamily="18" charset="0"/>
              <a:cs typeface="Times New Roman" pitchFamily="18" charset="0"/>
            </a:endParaRPr>
          </a:p>
          <a:p>
            <a:pPr algn="ctr" eaLnBrk="1" hangingPunct="1">
              <a:spcBef>
                <a:spcPct val="0"/>
              </a:spcBef>
              <a:buClrTx/>
              <a:buSzTx/>
              <a:buFontTx/>
              <a:buNone/>
            </a:pPr>
            <a:endParaRPr kumimoji="0" lang="tr-TR" altLang="tr-TR" sz="3600" b="1" dirty="0">
              <a:solidFill>
                <a:srgbClr val="FF0000"/>
              </a:solidFill>
              <a:latin typeface="Times New Roman" pitchFamily="18" charset="0"/>
              <a:cs typeface="Times New Roman" pitchFamily="18" charset="0"/>
            </a:endParaRPr>
          </a:p>
          <a:p>
            <a:pPr algn="ctr" eaLnBrk="1" hangingPunct="1">
              <a:spcBef>
                <a:spcPct val="0"/>
              </a:spcBef>
              <a:buClrTx/>
              <a:buSzTx/>
              <a:buFontTx/>
              <a:buNone/>
            </a:pPr>
            <a:r>
              <a:rPr kumimoji="0" lang="tr-TR" altLang="tr-TR" sz="3600" b="1" dirty="0" smtClean="0">
                <a:solidFill>
                  <a:srgbClr val="FF0000"/>
                </a:solidFill>
                <a:latin typeface="Times New Roman" pitchFamily="18" charset="0"/>
                <a:cs typeface="Times New Roman" pitchFamily="18" charset="0"/>
              </a:rPr>
              <a:t>SAĞLIK </a:t>
            </a:r>
            <a:r>
              <a:rPr kumimoji="0" lang="tr-TR" altLang="tr-TR" sz="3600" b="1" dirty="0">
                <a:solidFill>
                  <a:srgbClr val="FF0000"/>
                </a:solidFill>
                <a:latin typeface="Times New Roman" pitchFamily="18" charset="0"/>
                <a:cs typeface="Times New Roman" pitchFamily="18" charset="0"/>
              </a:rPr>
              <a:t>HİZMETLERİ ATÖLYESİ UYGULAMALARI</a:t>
            </a:r>
            <a:r>
              <a:rPr kumimoji="0" lang="tr-TR" altLang="tr-TR" sz="3600" b="1" dirty="0" smtClean="0">
                <a:solidFill>
                  <a:srgbClr val="FF0000"/>
                </a:solidFill>
                <a:latin typeface="Times New Roman" pitchFamily="18" charset="0"/>
                <a:cs typeface="Times New Roman" pitchFamily="18" charset="0"/>
              </a:rPr>
              <a:t>;</a:t>
            </a:r>
          </a:p>
          <a:p>
            <a:pPr algn="ctr" eaLnBrk="1" hangingPunct="1">
              <a:spcBef>
                <a:spcPct val="0"/>
              </a:spcBef>
              <a:buClrTx/>
              <a:buSzTx/>
              <a:buFontTx/>
              <a:buNone/>
            </a:pPr>
            <a:r>
              <a:rPr kumimoji="0" lang="tr-TR" altLang="tr-TR" sz="3600" dirty="0" smtClean="0">
                <a:solidFill>
                  <a:srgbClr val="FF0000"/>
                </a:solidFill>
                <a:latin typeface="Times New Roman" pitchFamily="18" charset="0"/>
                <a:cs typeface="Times New Roman" pitchFamily="18" charset="0"/>
              </a:rPr>
              <a:t> </a:t>
            </a:r>
            <a:endParaRPr kumimoji="0" lang="tr-TR" altLang="tr-TR" sz="3600" dirty="0">
              <a:solidFill>
                <a:srgbClr val="FF0000"/>
              </a:solidFill>
              <a:latin typeface="Times New Roman" pitchFamily="18" charset="0"/>
              <a:cs typeface="Times New Roman" pitchFamily="18" charset="0"/>
            </a:endParaRPr>
          </a:p>
          <a:p>
            <a:pPr algn="ctr" eaLnBrk="1" hangingPunct="1">
              <a:spcBef>
                <a:spcPct val="0"/>
              </a:spcBef>
              <a:buClrTx/>
              <a:buSzTx/>
              <a:buFontTx/>
              <a:buNone/>
            </a:pPr>
            <a:r>
              <a:rPr kumimoji="0" lang="tr-TR" altLang="tr-TR" dirty="0">
                <a:latin typeface="Times New Roman" pitchFamily="18" charset="0"/>
                <a:cs typeface="Times New Roman" pitchFamily="18" charset="0"/>
              </a:rPr>
              <a:t>Öğrenciler teorik olarak görülen derslerin uygulamalarını Atölyemizde mevcut araç gereç, maket ve mankenler üzerinde yaparlar.</a:t>
            </a:r>
          </a:p>
          <a:p>
            <a:pPr eaLnBrk="1" hangingPunct="1">
              <a:spcBef>
                <a:spcPct val="0"/>
              </a:spcBef>
              <a:buClrTx/>
              <a:buSzTx/>
              <a:buFontTx/>
              <a:buNone/>
            </a:pPr>
            <a:r>
              <a:rPr kumimoji="0" lang="tr-TR" altLang="tr-TR" sz="4400" dirty="0">
                <a:latin typeface="Monotype Corsiva" pitchFamily="66" charset="0"/>
              </a:rPr>
              <a:t>  </a:t>
            </a:r>
          </a:p>
        </p:txBody>
      </p:sp>
    </p:spTree>
    <p:custDataLst>
      <p:tags r:id="rId1"/>
    </p:custDataLst>
  </p:cSld>
  <p:clrMapOvr>
    <a:masterClrMapping/>
  </p:clrMapOvr>
  <p:transition spd="slow" advTm="4294">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9638"/>
                                        </p:tgtEl>
                                        <p:attrNameLst>
                                          <p:attrName>style.visibility</p:attrName>
                                        </p:attrNameLst>
                                      </p:cBhvr>
                                      <p:to>
                                        <p:strVal val="visible"/>
                                      </p:to>
                                    </p:set>
                                    <p:anim calcmode="discrete" valueType="clr">
                                      <p:cBhvr override="childStyle">
                                        <p:cTn id="7" dur="80"/>
                                        <p:tgtEl>
                                          <p:spTgt spid="6963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9638"/>
                                        </p:tgtEl>
                                        <p:attrNameLst>
                                          <p:attrName>fillcolor</p:attrName>
                                        </p:attrNameLst>
                                      </p:cBhvr>
                                      <p:tavLst>
                                        <p:tav tm="0">
                                          <p:val>
                                            <p:clrVal>
                                              <a:schemeClr val="accent2"/>
                                            </p:clrVal>
                                          </p:val>
                                        </p:tav>
                                        <p:tav tm="50000">
                                          <p:val>
                                            <p:clrVal>
                                              <a:schemeClr val="hlink"/>
                                            </p:clrVal>
                                          </p:val>
                                        </p:tav>
                                      </p:tavLst>
                                    </p:anim>
                                    <p:set>
                                      <p:cBhvr>
                                        <p:cTn id="9" dur="80"/>
                                        <p:tgtEl>
                                          <p:spTgt spid="696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tanıtım\IMG-20250409-WA0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7560840"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711947"/>
      </p:ext>
    </p:extLst>
  </p:cSld>
  <p:clrMapOvr>
    <a:masterClrMapping/>
  </p:clrMapOvr>
  <p:transition spd="slow" advTm="1361">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tanıtım\IMG-20250409-WA0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136904"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594753"/>
      </p:ext>
    </p:extLst>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tanıtım\IMG-20250409-WA0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80"/>
            <a:ext cx="7416824"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05667"/>
      </p:ext>
    </p:extLst>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tanıtım\IMG-20250409-WA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84887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244546"/>
      </p:ext>
    </p:extLst>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 xmlns:a16="http://schemas.microsoft.com/office/drawing/2014/main" id="{57AFF9EE-F596-A3CC-68AB-E9891E5DC3DA}"/>
              </a:ext>
            </a:extLst>
          </p:cNvPr>
          <p:cNvSpPr>
            <a:spLocks noGrp="1"/>
          </p:cNvSpPr>
          <p:nvPr>
            <p:ph/>
          </p:nvPr>
        </p:nvSpPr>
        <p:spPr/>
        <p:txBody>
          <a:bodyPr/>
          <a:lstStyle/>
          <a:p>
            <a:pPr algn="ctr"/>
            <a:endParaRPr lang="tr-TR" sz="3600" dirty="0"/>
          </a:p>
          <a:p>
            <a:pPr marL="0" indent="0" algn="ctr">
              <a:buNone/>
            </a:pPr>
            <a:endParaRPr lang="tr-TR" sz="3200" b="1" dirty="0" smtClean="0">
              <a:solidFill>
                <a:srgbClr val="FF0000"/>
              </a:solidFill>
              <a:latin typeface="Times New Roman" pitchFamily="18" charset="0"/>
              <a:cs typeface="Times New Roman" pitchFamily="18" charset="0"/>
            </a:endParaRPr>
          </a:p>
          <a:p>
            <a:pPr marL="0" indent="0" algn="ctr">
              <a:buNone/>
            </a:pPr>
            <a:endParaRPr lang="tr-TR" sz="3200" b="1" dirty="0">
              <a:solidFill>
                <a:srgbClr val="FF0000"/>
              </a:solidFill>
              <a:latin typeface="Times New Roman" pitchFamily="18" charset="0"/>
              <a:cs typeface="Times New Roman" pitchFamily="18" charset="0"/>
            </a:endParaRPr>
          </a:p>
          <a:p>
            <a:pPr marL="0" indent="0" algn="ctr">
              <a:buNone/>
            </a:pPr>
            <a:endParaRPr lang="tr-TR" sz="3200" b="1" dirty="0" smtClean="0">
              <a:solidFill>
                <a:srgbClr val="FF0000"/>
              </a:solidFill>
              <a:latin typeface="Times New Roman" pitchFamily="18" charset="0"/>
              <a:cs typeface="Times New Roman" pitchFamily="18" charset="0"/>
            </a:endParaRPr>
          </a:p>
          <a:p>
            <a:pPr marL="0" indent="0" algn="ctr">
              <a:buNone/>
            </a:pPr>
            <a:r>
              <a:rPr lang="tr-TR" sz="3200" b="1" dirty="0" smtClean="0">
                <a:solidFill>
                  <a:srgbClr val="FF0000"/>
                </a:solidFill>
                <a:latin typeface="Times New Roman" pitchFamily="18" charset="0"/>
                <a:cs typeface="Times New Roman" pitchFamily="18" charset="0"/>
              </a:rPr>
              <a:t>ÖĞRENCİLERİMİZ </a:t>
            </a:r>
            <a:r>
              <a:rPr lang="tr-TR" sz="3200" b="1" dirty="0">
                <a:solidFill>
                  <a:srgbClr val="FF0000"/>
                </a:solidFill>
                <a:latin typeface="Times New Roman" pitchFamily="18" charset="0"/>
                <a:cs typeface="Times New Roman" pitchFamily="18" charset="0"/>
              </a:rPr>
              <a:t>12. SINIFTA HAFTADA ÜÇ</a:t>
            </a:r>
          </a:p>
          <a:p>
            <a:pPr marL="0" indent="0" algn="ctr">
              <a:buNone/>
            </a:pPr>
            <a:r>
              <a:rPr lang="tr-TR" sz="3200" b="1" dirty="0">
                <a:solidFill>
                  <a:srgbClr val="FF0000"/>
                </a:solidFill>
                <a:latin typeface="Times New Roman" pitchFamily="18" charset="0"/>
                <a:cs typeface="Times New Roman" pitchFamily="18" charset="0"/>
              </a:rPr>
              <a:t>GÜN DEVLET HASTANESİNDE İŞLETMELERDE MESLEKİ EĞİTİMLERİNİ ALMAKTADIR.</a:t>
            </a:r>
          </a:p>
        </p:txBody>
      </p:sp>
    </p:spTree>
    <p:extLst>
      <p:ext uri="{BB962C8B-B14F-4D97-AF65-F5344CB8AC3E}">
        <p14:creationId xmlns:p14="http://schemas.microsoft.com/office/powerpoint/2010/main" val="3178311657"/>
      </p:ext>
    </p:extLst>
  </p:cSld>
  <p:clrMapOvr>
    <a:masterClrMapping/>
  </p:clrMapOvr>
  <p:transition spd="slow" advTm="3000">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User\Desktop\tanıtım\OKUL BİN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143056" cy="396044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 xmlns:a16="http://schemas.microsoft.com/office/drawing/2014/main" id="{CE587168-9702-AE28-5AC8-0E217246198A}"/>
              </a:ext>
            </a:extLst>
          </p:cNvPr>
          <p:cNvSpPr>
            <a:spLocks noGrp="1"/>
          </p:cNvSpPr>
          <p:nvPr>
            <p:ph type="title"/>
          </p:nvPr>
        </p:nvSpPr>
        <p:spPr>
          <a:xfrm>
            <a:off x="0" y="5013176"/>
            <a:ext cx="9144000" cy="1584176"/>
          </a:xfrm>
        </p:spPr>
        <p:txBody>
          <a:bodyPr>
            <a:normAutofit fontScale="90000"/>
          </a:bodyPr>
          <a:lstStyle/>
          <a:p>
            <a:pPr lvl="0" eaLnBrk="1" hangingPunct="1">
              <a:defRPr/>
            </a:pPr>
            <a:r>
              <a:rPr lang="tr-TR" sz="3600" dirty="0" smtClean="0">
                <a:solidFill>
                  <a:schemeClr val="tx1"/>
                </a:solidFill>
                <a:effectLst/>
                <a:latin typeface="Times New Roman" pitchFamily="18" charset="0"/>
                <a:cs typeface="Times New Roman" pitchFamily="18" charset="0"/>
              </a:rPr>
              <a:t>Okulumuz </a:t>
            </a:r>
            <a:r>
              <a:rPr lang="tr-TR" sz="3600" dirty="0">
                <a:solidFill>
                  <a:schemeClr val="tx1"/>
                </a:solidFill>
                <a:effectLst/>
                <a:latin typeface="Times New Roman" pitchFamily="18" charset="0"/>
                <a:cs typeface="Times New Roman" pitchFamily="18" charset="0"/>
              </a:rPr>
              <a:t>İlk Olarak Gelibolu Sağlık Meslek </a:t>
            </a:r>
            <a:r>
              <a:rPr lang="tr-TR" sz="3600" dirty="0" smtClean="0">
                <a:solidFill>
                  <a:schemeClr val="tx1"/>
                </a:solidFill>
                <a:effectLst/>
                <a:latin typeface="Times New Roman" pitchFamily="18" charset="0"/>
                <a:cs typeface="Times New Roman" pitchFamily="18" charset="0"/>
              </a:rPr>
              <a:t>Lisesi </a:t>
            </a:r>
            <a:br>
              <a:rPr lang="tr-TR" sz="3600" dirty="0" smtClean="0">
                <a:solidFill>
                  <a:schemeClr val="tx1"/>
                </a:solidFill>
                <a:effectLst/>
                <a:latin typeface="Times New Roman" pitchFamily="18" charset="0"/>
                <a:cs typeface="Times New Roman" pitchFamily="18" charset="0"/>
              </a:rPr>
            </a:br>
            <a:r>
              <a:rPr lang="tr-TR" sz="3600" dirty="0" smtClean="0">
                <a:solidFill>
                  <a:schemeClr val="tx1"/>
                </a:solidFill>
                <a:effectLst/>
                <a:latin typeface="Times New Roman" pitchFamily="18" charset="0"/>
                <a:cs typeface="Times New Roman" pitchFamily="18" charset="0"/>
              </a:rPr>
              <a:t>adıyla</a:t>
            </a:r>
            <a:r>
              <a:rPr lang="tr-TR" sz="3600" dirty="0" smtClean="0">
                <a:solidFill>
                  <a:schemeClr val="tx1"/>
                </a:solidFill>
                <a:latin typeface="Times New Roman" pitchFamily="18" charset="0"/>
                <a:cs typeface="Times New Roman" pitchFamily="18" charset="0"/>
              </a:rPr>
              <a:t> </a:t>
            </a:r>
            <a:r>
              <a:rPr lang="tr-TR" sz="3600" dirty="0" smtClean="0">
                <a:solidFill>
                  <a:schemeClr val="tx1"/>
                </a:solidFill>
                <a:effectLst/>
                <a:latin typeface="Times New Roman" pitchFamily="18" charset="0"/>
                <a:cs typeface="Times New Roman" pitchFamily="18" charset="0"/>
              </a:rPr>
              <a:t>15.10.1990 </a:t>
            </a:r>
            <a:r>
              <a:rPr lang="tr-TR" sz="3600" dirty="0">
                <a:solidFill>
                  <a:schemeClr val="tx1"/>
                </a:solidFill>
                <a:effectLst/>
                <a:latin typeface="Times New Roman" pitchFamily="18" charset="0"/>
                <a:cs typeface="Times New Roman" pitchFamily="18" charset="0"/>
              </a:rPr>
              <a:t>tarihinde </a:t>
            </a:r>
            <a:r>
              <a:rPr lang="tr-TR" sz="3600" dirty="0" smtClean="0">
                <a:solidFill>
                  <a:schemeClr val="tx1"/>
                </a:solidFill>
                <a:effectLst/>
                <a:latin typeface="Times New Roman" pitchFamily="18" charset="0"/>
                <a:cs typeface="Times New Roman" pitchFamily="18" charset="0"/>
              </a:rPr>
              <a:t>eğitim-öğretime başlamış,</a:t>
            </a:r>
            <a:br>
              <a:rPr lang="tr-TR" sz="3600" dirty="0" smtClean="0">
                <a:solidFill>
                  <a:schemeClr val="tx1"/>
                </a:solidFill>
                <a:effectLst/>
                <a:latin typeface="Times New Roman" pitchFamily="18" charset="0"/>
                <a:cs typeface="Times New Roman" pitchFamily="18" charset="0"/>
              </a:rPr>
            </a:br>
            <a:r>
              <a:rPr kumimoji="0" lang="tr-TR" altLang="tr-TR" sz="36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Sağlık </a:t>
            </a:r>
            <a:r>
              <a:rPr kumimoji="0" lang="tr-TR" altLang="tr-TR" sz="3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Hizmetleri Alanında öğrenci yetiştirmektedir.</a:t>
            </a:r>
            <a:r>
              <a:rPr kumimoji="0" lang="tr-TR" altLang="tr-TR" sz="39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r>
            <a:br>
              <a:rPr kumimoji="0" lang="tr-TR" altLang="tr-TR" sz="39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br>
            <a:endParaRPr lang="tr-TR" sz="39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332719622"/>
      </p:ext>
    </p:extLst>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 xmlns:a16="http://schemas.microsoft.com/office/drawing/2014/main" id="{AF72548C-489C-5F06-56B1-A75EE4356CA0}"/>
              </a:ext>
            </a:extLst>
          </p:cNvPr>
          <p:cNvSpPr>
            <a:spLocks noGrp="1"/>
          </p:cNvSpPr>
          <p:nvPr>
            <p:ph/>
          </p:nvPr>
        </p:nvSpPr>
        <p:spPr>
          <a:xfrm>
            <a:off x="395536" y="152400"/>
            <a:ext cx="8496944" cy="6248400"/>
          </a:xfrm>
        </p:spPr>
        <p:txBody>
          <a:bodyPr/>
          <a:lstStyle/>
          <a:p>
            <a:pPr marL="0" indent="0" algn="ctr">
              <a:buNone/>
            </a:pPr>
            <a:endParaRPr lang="tr-TR" dirty="0"/>
          </a:p>
          <a:p>
            <a:pPr marL="0" indent="0" algn="ctr">
              <a:buNone/>
            </a:pPr>
            <a:endParaRPr lang="tr-TR" dirty="0"/>
          </a:p>
          <a:p>
            <a:pPr marL="0" indent="0" algn="ctr">
              <a:buNone/>
            </a:pPr>
            <a:endParaRPr lang="tr-TR" dirty="0"/>
          </a:p>
          <a:p>
            <a:pPr marL="0" indent="0" algn="ctr">
              <a:buNone/>
            </a:pPr>
            <a:endParaRPr lang="tr-TR" sz="3200" b="1" dirty="0" smtClean="0">
              <a:solidFill>
                <a:srgbClr val="FF0000"/>
              </a:solidFill>
              <a:latin typeface="Times New Roman" pitchFamily="18" charset="0"/>
              <a:cs typeface="Times New Roman" pitchFamily="18" charset="0"/>
            </a:endParaRPr>
          </a:p>
          <a:p>
            <a:pPr marL="0" indent="0" algn="ctr">
              <a:buNone/>
            </a:pPr>
            <a:endParaRPr lang="tr-TR" sz="3200" b="1" dirty="0">
              <a:solidFill>
                <a:srgbClr val="FF0000"/>
              </a:solidFill>
              <a:latin typeface="Times New Roman" pitchFamily="18" charset="0"/>
              <a:cs typeface="Times New Roman" pitchFamily="18" charset="0"/>
            </a:endParaRPr>
          </a:p>
          <a:p>
            <a:pPr marL="0" indent="0" algn="ctr">
              <a:buNone/>
            </a:pPr>
            <a:r>
              <a:rPr lang="tr-TR" sz="3200" b="1" dirty="0" smtClean="0">
                <a:solidFill>
                  <a:srgbClr val="FF0000"/>
                </a:solidFill>
                <a:latin typeface="Times New Roman" pitchFamily="18" charset="0"/>
                <a:cs typeface="Times New Roman" pitchFamily="18" charset="0"/>
              </a:rPr>
              <a:t>ÖĞRENCİLERİMİZİN </a:t>
            </a:r>
            <a:endParaRPr lang="tr-TR" sz="3200" b="1" dirty="0">
              <a:solidFill>
                <a:srgbClr val="FF0000"/>
              </a:solidFill>
              <a:latin typeface="Times New Roman" pitchFamily="18" charset="0"/>
              <a:cs typeface="Times New Roman" pitchFamily="18" charset="0"/>
            </a:endParaRPr>
          </a:p>
          <a:p>
            <a:pPr marL="0" indent="0" algn="ctr">
              <a:buNone/>
            </a:pPr>
            <a:r>
              <a:rPr lang="tr-TR" sz="3200" b="1" dirty="0">
                <a:solidFill>
                  <a:srgbClr val="FF0000"/>
                </a:solidFill>
                <a:latin typeface="Times New Roman" pitchFamily="18" charset="0"/>
                <a:cs typeface="Times New Roman" pitchFamily="18" charset="0"/>
              </a:rPr>
              <a:t>İŞLETMELERDE MESLEKİ </a:t>
            </a:r>
          </a:p>
          <a:p>
            <a:pPr marL="0" indent="0" algn="ctr">
              <a:buNone/>
            </a:pPr>
            <a:r>
              <a:rPr lang="tr-TR" sz="3200" b="1" dirty="0">
                <a:solidFill>
                  <a:srgbClr val="FF0000"/>
                </a:solidFill>
                <a:latin typeface="Times New Roman" pitchFamily="18" charset="0"/>
                <a:cs typeface="Times New Roman" pitchFamily="18" charset="0"/>
              </a:rPr>
              <a:t>EĞİTİM ÇALIŞMALARI</a:t>
            </a:r>
          </a:p>
          <a:p>
            <a:endParaRPr lang="tr-TR" dirty="0"/>
          </a:p>
        </p:txBody>
      </p:sp>
    </p:spTree>
    <p:extLst>
      <p:ext uri="{BB962C8B-B14F-4D97-AF65-F5344CB8AC3E}">
        <p14:creationId xmlns:p14="http://schemas.microsoft.com/office/powerpoint/2010/main" val="718868929"/>
      </p:ext>
    </p:extLst>
  </p:cSld>
  <p:clrMapOvr>
    <a:masterClrMapping/>
  </p:clrMapOvr>
  <p:transition spd="slow" advTm="3000">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8215064"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135988"/>
      </p:ext>
    </p:extLst>
  </p:cSld>
  <p:clrMapOvr>
    <a:masterClrMapping/>
  </p:clrMapOvr>
  <p:transition spd="slow" advTm="3000">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p:txBody>
          <a:bodyPr/>
          <a:lstStyle/>
          <a:p>
            <a:endParaRPr lang="tr-TR" dirty="0"/>
          </a:p>
        </p:txBody>
      </p:sp>
      <p:pic>
        <p:nvPicPr>
          <p:cNvPr id="5122" name="Picture 2" descr="C:\Users\User\Desktop\tanıtım\IMG-20250410-WA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7920880"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30411"/>
      </p:ext>
    </p:extLst>
  </p:cSld>
  <p:clrMapOvr>
    <a:masterClrMapping/>
  </p:clrMapOvr>
  <p:transition spd="slow" advTm="3000">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p:txBody>
          <a:bodyPr/>
          <a:lstStyle/>
          <a:p>
            <a:endParaRPr lang="tr-TR" dirty="0"/>
          </a:p>
        </p:txBody>
      </p:sp>
      <p:pic>
        <p:nvPicPr>
          <p:cNvPr id="6146" name="Picture 2" descr="C:\Users\User\Desktop\tanıtım\IMG-20250410-WA0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08720"/>
            <a:ext cx="7776864"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501970"/>
      </p:ext>
    </p:extLst>
  </p:cSld>
  <p:clrMapOvr>
    <a:masterClrMapping/>
  </p:clrMapOvr>
  <p:transition spd="slow" advTm="3000">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p:txBody>
          <a:bodyPr/>
          <a:lstStyle/>
          <a:p>
            <a:endParaRPr lang="tr-TR" dirty="0"/>
          </a:p>
        </p:txBody>
      </p:sp>
      <p:pic>
        <p:nvPicPr>
          <p:cNvPr id="7170" name="Picture 2" descr="C:\Users\User\Desktop\tanıtım\IMG-20250410-WA0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8136904"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444891"/>
      </p:ext>
    </p:extLst>
  </p:cSld>
  <p:clrMapOvr>
    <a:masterClrMapping/>
  </p:clrMapOvr>
  <p:transition spd="slow" advTm="3000">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p:txBody>
          <a:bodyPr/>
          <a:lstStyle/>
          <a:p>
            <a:endParaRPr lang="tr-TR" dirty="0"/>
          </a:p>
        </p:txBody>
      </p:sp>
      <p:pic>
        <p:nvPicPr>
          <p:cNvPr id="8194" name="Picture 2" descr="C:\Users\User\Desktop\tanıtım\IMG-20250410-WA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8064896"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585796"/>
      </p:ext>
    </p:extLst>
  </p:cSld>
  <p:clrMapOvr>
    <a:masterClrMapping/>
  </p:clrMapOvr>
  <p:transition spd="slow" advTm="3000">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p:txBody>
          <a:bodyPr/>
          <a:lstStyle/>
          <a:p>
            <a:endParaRPr lang="tr-TR" dirty="0"/>
          </a:p>
        </p:txBody>
      </p:sp>
      <p:pic>
        <p:nvPicPr>
          <p:cNvPr id="9218" name="Picture 2" descr="C:\Users\User\Desktop\tanıtım\IMG-20250410-WA0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36712"/>
            <a:ext cx="7992888"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622957"/>
      </p:ext>
    </p:extLst>
  </p:cSld>
  <p:clrMapOvr>
    <a:masterClrMapping/>
  </p:clrMapOvr>
  <p:transition spd="slow" advTm="3000">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p:nvPr>
        </p:nvSpPr>
        <p:spPr/>
        <p:txBody>
          <a:bodyPr/>
          <a:lstStyle/>
          <a:p>
            <a:endParaRPr lang="tr-TR" dirty="0"/>
          </a:p>
        </p:txBody>
      </p:sp>
      <p:pic>
        <p:nvPicPr>
          <p:cNvPr id="10242" name="Picture 2" descr="C:\Users\User\Desktop\tanıtım\IMG-20250410-WA0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6672"/>
            <a:ext cx="784887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086707"/>
      </p:ext>
    </p:extLst>
  </p:cSld>
  <p:clrMapOvr>
    <a:masterClrMapping/>
  </p:clrMapOvr>
  <p:transition spd="slow" advTm="3000">
    <p:circl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76CE564F-A8D4-9916-50A3-182B1473688D}"/>
              </a:ext>
            </a:extLst>
          </p:cNvPr>
          <p:cNvSpPr>
            <a:spLocks noGrp="1"/>
          </p:cNvSpPr>
          <p:nvPr>
            <p:ph idx="1"/>
          </p:nvPr>
        </p:nvSpPr>
        <p:spPr>
          <a:xfrm>
            <a:off x="251521" y="2675466"/>
            <a:ext cx="8568952" cy="3705861"/>
          </a:xfrm>
        </p:spPr>
        <p:txBody>
          <a:bodyPr>
            <a:noAutofit/>
          </a:bodyPr>
          <a:lstStyle/>
          <a:p>
            <a:pPr marL="0" indent="0" algn="ctr">
              <a:buNone/>
            </a:pPr>
            <a:r>
              <a:rPr lang="tr-TR" sz="3200" dirty="0">
                <a:latin typeface="Times New Roman" pitchFamily="18" charset="0"/>
                <a:cs typeface="Times New Roman" pitchFamily="18" charset="0"/>
              </a:rPr>
              <a:t>*Sağlık Hizmetleri alanından mezun olan öğrencilerimiz, “Yükseköğretim Kurumları Sınavında” (YKS) başarılı ise lisans programlarına ya da meslek yüksekokullarının ilgili programlarına devam edebilirler veya bu alana en yakın programların uygulandığı meslek yüksekokuluna ek puanları ile yerleşebileceklerdir.</a:t>
            </a:r>
          </a:p>
          <a:p>
            <a:endParaRPr lang="tr-TR" sz="3200" dirty="0">
              <a:latin typeface="Times New Roman" pitchFamily="18" charset="0"/>
              <a:cs typeface="Times New Roman" pitchFamily="18" charset="0"/>
            </a:endParaRPr>
          </a:p>
        </p:txBody>
      </p:sp>
      <p:sp>
        <p:nvSpPr>
          <p:cNvPr id="2" name="Başlık 1">
            <a:extLst>
              <a:ext uri="{FF2B5EF4-FFF2-40B4-BE49-F238E27FC236}">
                <a16:creationId xmlns="" xmlns:a16="http://schemas.microsoft.com/office/drawing/2014/main" id="{5B804A17-0A82-9D75-E0CC-9F3E93AE2C2B}"/>
              </a:ext>
            </a:extLst>
          </p:cNvPr>
          <p:cNvSpPr>
            <a:spLocks noGrp="1"/>
          </p:cNvSpPr>
          <p:nvPr>
            <p:ph type="title"/>
          </p:nvPr>
        </p:nvSpPr>
        <p:spPr>
          <a:xfrm>
            <a:off x="457200" y="338328"/>
            <a:ext cx="8229600" cy="2154568"/>
          </a:xfrm>
        </p:spPr>
        <p:txBody>
          <a:bodyPr>
            <a:normAutofit/>
          </a:bodyPr>
          <a:lstStyle/>
          <a:p>
            <a:r>
              <a:rPr lang="tr-TR" sz="3600" b="1" dirty="0" smtClean="0">
                <a:solidFill>
                  <a:srgbClr val="FF0000"/>
                </a:solidFill>
                <a:latin typeface="Times New Roman" pitchFamily="18" charset="0"/>
                <a:cs typeface="Times New Roman" pitchFamily="18" charset="0"/>
              </a:rPr>
              <a:t/>
            </a:r>
            <a:br>
              <a:rPr lang="tr-TR" sz="3600" b="1" dirty="0" smtClean="0">
                <a:solidFill>
                  <a:srgbClr val="FF0000"/>
                </a:solidFill>
                <a:latin typeface="Times New Roman" pitchFamily="18" charset="0"/>
                <a:cs typeface="Times New Roman" pitchFamily="18" charset="0"/>
              </a:rPr>
            </a:br>
            <a:r>
              <a:rPr lang="tr-TR" sz="3600" b="1" dirty="0">
                <a:solidFill>
                  <a:srgbClr val="FF0000"/>
                </a:solidFill>
                <a:latin typeface="Times New Roman" pitchFamily="18" charset="0"/>
                <a:cs typeface="Times New Roman" pitchFamily="18" charset="0"/>
              </a:rPr>
              <a:t/>
            </a:r>
            <a:br>
              <a:rPr lang="tr-TR" sz="3600" b="1" dirty="0">
                <a:solidFill>
                  <a:srgbClr val="FF0000"/>
                </a:solidFill>
                <a:latin typeface="Times New Roman" pitchFamily="18" charset="0"/>
                <a:cs typeface="Times New Roman" pitchFamily="18" charset="0"/>
              </a:rPr>
            </a:br>
            <a:r>
              <a:rPr lang="tr-TR" sz="3600" b="1" dirty="0" smtClean="0">
                <a:solidFill>
                  <a:srgbClr val="FF0000"/>
                </a:solidFill>
                <a:latin typeface="Times New Roman" pitchFamily="18" charset="0"/>
                <a:cs typeface="Times New Roman" pitchFamily="18" charset="0"/>
              </a:rPr>
              <a:t>EĞİTİM </a:t>
            </a:r>
            <a:r>
              <a:rPr lang="tr-TR" sz="3600" b="1" dirty="0">
                <a:solidFill>
                  <a:srgbClr val="FF0000"/>
                </a:solidFill>
                <a:latin typeface="Times New Roman" pitchFamily="18" charset="0"/>
                <a:cs typeface="Times New Roman" pitchFamily="18" charset="0"/>
              </a:rPr>
              <a:t>İMKANLARI</a:t>
            </a:r>
          </a:p>
        </p:txBody>
      </p:sp>
    </p:spTree>
    <p:extLst>
      <p:ext uri="{BB962C8B-B14F-4D97-AF65-F5344CB8AC3E}">
        <p14:creationId xmlns:p14="http://schemas.microsoft.com/office/powerpoint/2010/main" val="2070691719"/>
      </p:ext>
    </p:extLst>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DA44A875-A82E-65C3-C4C0-1B84F134A461}"/>
              </a:ext>
            </a:extLst>
          </p:cNvPr>
          <p:cNvSpPr>
            <a:spLocks noGrp="1"/>
          </p:cNvSpPr>
          <p:nvPr>
            <p:ph idx="1"/>
          </p:nvPr>
        </p:nvSpPr>
        <p:spPr>
          <a:xfrm>
            <a:off x="395537" y="2675466"/>
            <a:ext cx="7884864" cy="3849877"/>
          </a:xfrm>
        </p:spPr>
        <p:txBody>
          <a:bodyPr>
            <a:normAutofit fontScale="92500" lnSpcReduction="10000"/>
          </a:bodyPr>
          <a:lstStyle/>
          <a:p>
            <a:r>
              <a:rPr lang="tr-TR" sz="2400" dirty="0">
                <a:solidFill>
                  <a:schemeClr val="tx1"/>
                </a:solidFill>
                <a:latin typeface="Times New Roman" pitchFamily="18" charset="0"/>
                <a:cs typeface="Times New Roman" pitchFamily="18" charset="0"/>
              </a:rPr>
              <a:t>Ağız ve Diş Sağlığı Bölümü  </a:t>
            </a:r>
          </a:p>
          <a:p>
            <a:r>
              <a:rPr lang="tr-TR" sz="2400" dirty="0">
                <a:solidFill>
                  <a:schemeClr val="tx1"/>
                </a:solidFill>
                <a:latin typeface="Times New Roman" pitchFamily="18" charset="0"/>
                <a:cs typeface="Times New Roman" pitchFamily="18" charset="0"/>
              </a:rPr>
              <a:t>Ameliyathane Hizmetleri Bölümü  </a:t>
            </a:r>
          </a:p>
          <a:p>
            <a:r>
              <a:rPr lang="tr-TR" sz="2400" dirty="0">
                <a:solidFill>
                  <a:schemeClr val="tx1"/>
                </a:solidFill>
                <a:latin typeface="Times New Roman" pitchFamily="18" charset="0"/>
                <a:cs typeface="Times New Roman" pitchFamily="18" charset="0"/>
              </a:rPr>
              <a:t>Anestezi Bölümü  </a:t>
            </a:r>
          </a:p>
          <a:p>
            <a:r>
              <a:rPr lang="tr-TR" sz="2400" dirty="0">
                <a:solidFill>
                  <a:schemeClr val="tx1"/>
                </a:solidFill>
                <a:latin typeface="Times New Roman" pitchFamily="18" charset="0"/>
                <a:cs typeface="Times New Roman" pitchFamily="18" charset="0"/>
              </a:rPr>
              <a:t>Biyomedikal Cihaz Teknolojisi Bölümü  </a:t>
            </a:r>
          </a:p>
          <a:p>
            <a:r>
              <a:rPr lang="tr-TR" sz="2400" dirty="0">
                <a:solidFill>
                  <a:schemeClr val="tx1"/>
                </a:solidFill>
                <a:latin typeface="Times New Roman" pitchFamily="18" charset="0"/>
                <a:cs typeface="Times New Roman" pitchFamily="18" charset="0"/>
              </a:rPr>
              <a:t>Çevre Koruma ve Kontrol  </a:t>
            </a:r>
          </a:p>
          <a:p>
            <a:r>
              <a:rPr lang="tr-TR" sz="2400" dirty="0">
                <a:solidFill>
                  <a:schemeClr val="tx1"/>
                </a:solidFill>
                <a:latin typeface="Times New Roman" pitchFamily="18" charset="0"/>
                <a:cs typeface="Times New Roman" pitchFamily="18" charset="0"/>
              </a:rPr>
              <a:t>Çevre Sağlığı  </a:t>
            </a:r>
          </a:p>
          <a:p>
            <a:r>
              <a:rPr lang="tr-TR" sz="2400" dirty="0">
                <a:solidFill>
                  <a:schemeClr val="tx1"/>
                </a:solidFill>
                <a:latin typeface="Times New Roman" pitchFamily="18" charset="0"/>
                <a:cs typeface="Times New Roman" pitchFamily="18" charset="0"/>
              </a:rPr>
              <a:t>Çocuk Gelişimi  </a:t>
            </a:r>
          </a:p>
          <a:p>
            <a:r>
              <a:rPr lang="tr-TR" sz="2400" dirty="0">
                <a:solidFill>
                  <a:schemeClr val="tx1"/>
                </a:solidFill>
                <a:latin typeface="Times New Roman" pitchFamily="18" charset="0"/>
                <a:cs typeface="Times New Roman" pitchFamily="18" charset="0"/>
              </a:rPr>
              <a:t>Çocuk Koruma ve Bakım Hizmetleri  </a:t>
            </a:r>
          </a:p>
          <a:p>
            <a:r>
              <a:rPr lang="tr-TR" sz="2400" dirty="0">
                <a:solidFill>
                  <a:schemeClr val="tx1"/>
                </a:solidFill>
                <a:latin typeface="Times New Roman" pitchFamily="18" charset="0"/>
                <a:cs typeface="Times New Roman" pitchFamily="18" charset="0"/>
              </a:rPr>
              <a:t>Diş Protez Teknolojisi Bölümü  </a:t>
            </a:r>
          </a:p>
          <a:p>
            <a:r>
              <a:rPr lang="tr-TR" sz="2400" dirty="0">
                <a:solidFill>
                  <a:schemeClr val="tx1"/>
                </a:solidFill>
                <a:latin typeface="Times New Roman" pitchFamily="18" charset="0"/>
                <a:cs typeface="Times New Roman" pitchFamily="18" charset="0"/>
              </a:rPr>
              <a:t>Diyaliz Bölümü  </a:t>
            </a:r>
          </a:p>
          <a:p>
            <a:endParaRPr lang="tr-TR" sz="2400" dirty="0"/>
          </a:p>
          <a:p>
            <a:endParaRPr lang="tr-TR" sz="2000" dirty="0"/>
          </a:p>
        </p:txBody>
      </p:sp>
      <p:sp>
        <p:nvSpPr>
          <p:cNvPr id="4" name="Başlık 3">
            <a:extLst>
              <a:ext uri="{FF2B5EF4-FFF2-40B4-BE49-F238E27FC236}">
                <a16:creationId xmlns="" xmlns:a16="http://schemas.microsoft.com/office/drawing/2014/main" id="{8A687A7F-EF49-4D85-E8BB-80657492B14D}"/>
              </a:ext>
            </a:extLst>
          </p:cNvPr>
          <p:cNvSpPr>
            <a:spLocks noGrp="1"/>
          </p:cNvSpPr>
          <p:nvPr>
            <p:ph type="title"/>
          </p:nvPr>
        </p:nvSpPr>
        <p:spPr>
          <a:xfrm>
            <a:off x="457200" y="338328"/>
            <a:ext cx="8229600" cy="2226576"/>
          </a:xfrm>
        </p:spPr>
        <p:txBody>
          <a:bodyPr>
            <a:normAutofit fontScale="90000"/>
          </a:bodyPr>
          <a:lstStyle/>
          <a:p>
            <a:r>
              <a:rPr lang="tr-TR" sz="3600" b="1" dirty="0" smtClean="0">
                <a:solidFill>
                  <a:srgbClr val="FF0000"/>
                </a:solidFill>
                <a:latin typeface="Times New Roman" pitchFamily="18" charset="0"/>
                <a:cs typeface="Times New Roman" pitchFamily="18" charset="0"/>
              </a:rPr>
              <a:t/>
            </a:r>
            <a:br>
              <a:rPr lang="tr-TR" sz="3600" b="1" dirty="0" smtClean="0">
                <a:solidFill>
                  <a:srgbClr val="FF0000"/>
                </a:solidFill>
                <a:latin typeface="Times New Roman" pitchFamily="18" charset="0"/>
                <a:cs typeface="Times New Roman" pitchFamily="18" charset="0"/>
              </a:rPr>
            </a:br>
            <a:r>
              <a:rPr lang="tr-TR" sz="3600" b="1" dirty="0" smtClean="0">
                <a:solidFill>
                  <a:srgbClr val="FF0000"/>
                </a:solidFill>
                <a:latin typeface="Times New Roman" pitchFamily="18" charset="0"/>
                <a:cs typeface="Times New Roman" pitchFamily="18" charset="0"/>
              </a:rPr>
              <a:t/>
            </a:r>
            <a:br>
              <a:rPr lang="tr-TR" sz="3600" b="1" dirty="0" smtClean="0">
                <a:solidFill>
                  <a:srgbClr val="FF0000"/>
                </a:solidFill>
                <a:latin typeface="Times New Roman" pitchFamily="18" charset="0"/>
                <a:cs typeface="Times New Roman" pitchFamily="18" charset="0"/>
              </a:rPr>
            </a:br>
            <a:r>
              <a:rPr lang="tr-TR" sz="3600" b="1" dirty="0" smtClean="0">
                <a:solidFill>
                  <a:srgbClr val="FF0000"/>
                </a:solidFill>
                <a:latin typeface="Times New Roman" pitchFamily="18" charset="0"/>
                <a:cs typeface="Times New Roman" pitchFamily="18" charset="0"/>
              </a:rPr>
              <a:t>Ek </a:t>
            </a:r>
            <a:r>
              <a:rPr lang="tr-TR" sz="3600" b="1" dirty="0">
                <a:solidFill>
                  <a:srgbClr val="FF0000"/>
                </a:solidFill>
                <a:latin typeface="Times New Roman" pitchFamily="18" charset="0"/>
                <a:cs typeface="Times New Roman" pitchFamily="18" charset="0"/>
              </a:rPr>
              <a:t>Puanla Girilebileceği ön lisans programları (2 Yıllık Bölümler)</a:t>
            </a:r>
          </a:p>
        </p:txBody>
      </p:sp>
    </p:spTree>
    <p:extLst>
      <p:ext uri="{BB962C8B-B14F-4D97-AF65-F5344CB8AC3E}">
        <p14:creationId xmlns:p14="http://schemas.microsoft.com/office/powerpoint/2010/main" val="3272486825"/>
      </p:ext>
    </p:extLst>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 xmlns:a16="http://schemas.microsoft.com/office/drawing/2014/main" id="{C1F868B9-656C-D49D-18D0-096389DDCDFD}"/>
              </a:ext>
            </a:extLst>
          </p:cNvPr>
          <p:cNvSpPr txBox="1"/>
          <p:nvPr/>
        </p:nvSpPr>
        <p:spPr>
          <a:xfrm>
            <a:off x="683568" y="692696"/>
            <a:ext cx="8280920" cy="5632311"/>
          </a:xfrm>
          <a:prstGeom prst="rect">
            <a:avLst/>
          </a:prstGeom>
          <a:noFill/>
        </p:spPr>
        <p:txBody>
          <a:bodyPr wrap="square">
            <a:spAutoFit/>
          </a:bodyPr>
          <a:lstStyle/>
          <a:p>
            <a:pPr algn="l"/>
            <a:endParaRPr lang="tr-TR" sz="4000" dirty="0">
              <a:latin typeface="Times New Roman" panose="02020603050405020304" pitchFamily="18" charset="0"/>
              <a:cs typeface="Times New Roman" panose="02020603050405020304" pitchFamily="18" charset="0"/>
            </a:endParaRPr>
          </a:p>
          <a:p>
            <a:pPr algn="l"/>
            <a:r>
              <a:rPr lang="tr-TR" sz="3200" dirty="0" smtClean="0">
                <a:latin typeface="Times New Roman" panose="02020603050405020304" pitchFamily="18" charset="0"/>
                <a:cs typeface="Times New Roman" panose="02020603050405020304" pitchFamily="18" charset="0"/>
              </a:rPr>
              <a:t>*</a:t>
            </a:r>
            <a:r>
              <a:rPr lang="tr-TR" sz="3200" dirty="0">
                <a:latin typeface="Times New Roman" panose="02020603050405020304" pitchFamily="18" charset="0"/>
                <a:cs typeface="Times New Roman" panose="02020603050405020304" pitchFamily="18" charset="0"/>
              </a:rPr>
              <a:t>Sağlık Hizmetleri Alanı eğitimi dört yıldır. Okulumuza ortaokul diploma notuna göre yerleşme yapılmaktadır</a:t>
            </a:r>
            <a:r>
              <a:rPr lang="tr-TR" sz="3200" dirty="0" smtClean="0">
                <a:latin typeface="Times New Roman" panose="02020603050405020304" pitchFamily="18" charset="0"/>
                <a:cs typeface="Times New Roman" panose="02020603050405020304" pitchFamily="18" charset="0"/>
              </a:rPr>
              <a:t>.</a:t>
            </a:r>
          </a:p>
          <a:p>
            <a:pPr algn="l"/>
            <a:endParaRPr lang="tr-TR" sz="3200" dirty="0">
              <a:latin typeface="Times New Roman" panose="02020603050405020304" pitchFamily="18" charset="0"/>
              <a:cs typeface="Times New Roman" panose="02020603050405020304" pitchFamily="18" charset="0"/>
            </a:endParaRPr>
          </a:p>
          <a:p>
            <a:pPr algn="l"/>
            <a:r>
              <a:rPr lang="tr-TR" sz="3200" dirty="0">
                <a:latin typeface="Times New Roman" panose="02020603050405020304" pitchFamily="18" charset="0"/>
                <a:cs typeface="Times New Roman" panose="02020603050405020304" pitchFamily="18" charset="0"/>
              </a:rPr>
              <a:t>*Öğrencilerimiz 9.sınıfta kültür dersleri ve alan </a:t>
            </a:r>
            <a:r>
              <a:rPr lang="tr-TR" sz="3200" dirty="0" smtClean="0">
                <a:latin typeface="Times New Roman" panose="02020603050405020304" pitchFamily="18" charset="0"/>
                <a:cs typeface="Times New Roman" panose="02020603050405020304" pitchFamily="18" charset="0"/>
              </a:rPr>
              <a:t>dersleri eğitimi alırlar.</a:t>
            </a:r>
          </a:p>
          <a:p>
            <a:pPr algn="l"/>
            <a:r>
              <a:rPr lang="tr-TR" sz="3200" dirty="0" smtClean="0">
                <a:latin typeface="Times New Roman" panose="02020603050405020304" pitchFamily="18" charset="0"/>
                <a:cs typeface="Times New Roman" panose="02020603050405020304" pitchFamily="18" charset="0"/>
              </a:rPr>
              <a:t>9</a:t>
            </a:r>
            <a:r>
              <a:rPr lang="tr-TR" sz="3200" dirty="0">
                <a:latin typeface="Times New Roman" panose="02020603050405020304" pitchFamily="18" charset="0"/>
                <a:cs typeface="Times New Roman" panose="02020603050405020304" pitchFamily="18" charset="0"/>
              </a:rPr>
              <a:t>. sınıf  sonunda dal seçimi yaparlar. </a:t>
            </a:r>
            <a:endParaRPr lang="tr-TR" sz="3200" dirty="0" smtClean="0">
              <a:latin typeface="Times New Roman" panose="02020603050405020304" pitchFamily="18" charset="0"/>
              <a:cs typeface="Times New Roman" panose="02020603050405020304" pitchFamily="18" charset="0"/>
            </a:endParaRPr>
          </a:p>
          <a:p>
            <a:pPr algn="l"/>
            <a:endParaRPr lang="tr-TR" sz="3200" dirty="0">
              <a:latin typeface="Times New Roman" panose="02020603050405020304" pitchFamily="18" charset="0"/>
              <a:cs typeface="Times New Roman" panose="02020603050405020304" pitchFamily="18" charset="0"/>
            </a:endParaRPr>
          </a:p>
          <a:p>
            <a:pPr algn="l"/>
            <a:r>
              <a:rPr lang="tr-TR" sz="3200" dirty="0">
                <a:latin typeface="Times New Roman" panose="02020603050405020304" pitchFamily="18" charset="0"/>
                <a:cs typeface="Times New Roman" panose="02020603050405020304" pitchFamily="18" charset="0"/>
              </a:rPr>
              <a:t>*10.11 ve 12. sınıfta dal dersleri ve kültür dersleri eğitimine devam ederler. </a:t>
            </a:r>
          </a:p>
        </p:txBody>
      </p:sp>
    </p:spTree>
    <p:extLst>
      <p:ext uri="{BB962C8B-B14F-4D97-AF65-F5344CB8AC3E}">
        <p14:creationId xmlns:p14="http://schemas.microsoft.com/office/powerpoint/2010/main" val="2243520420"/>
      </p:ext>
    </p:extLst>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53DE0D8F-4A1A-9163-5818-03E00E5A9A6D}"/>
              </a:ext>
            </a:extLst>
          </p:cNvPr>
          <p:cNvSpPr>
            <a:spLocks noGrp="1"/>
          </p:cNvSpPr>
          <p:nvPr>
            <p:ph idx="4294967295"/>
          </p:nvPr>
        </p:nvSpPr>
        <p:spPr>
          <a:xfrm>
            <a:off x="179512" y="188912"/>
            <a:ext cx="8568952" cy="6336431"/>
          </a:xfrm>
        </p:spPr>
        <p:txBody>
          <a:bodyPr>
            <a:normAutofit/>
          </a:bodyPr>
          <a:lstStyle/>
          <a:p>
            <a:endParaRPr lang="tr-TR" sz="2400" dirty="0" smtClean="0">
              <a:solidFill>
                <a:schemeClr val="tx1"/>
              </a:solidFill>
              <a:latin typeface="Times New Roman" pitchFamily="18" charset="0"/>
              <a:cs typeface="Times New Roman" pitchFamily="18" charset="0"/>
            </a:endParaRPr>
          </a:p>
          <a:p>
            <a:endParaRPr lang="tr-TR" dirty="0">
              <a:solidFill>
                <a:schemeClr val="tx1"/>
              </a:solidFill>
              <a:latin typeface="Times New Roman" pitchFamily="18" charset="0"/>
              <a:cs typeface="Times New Roman" pitchFamily="18" charset="0"/>
            </a:endParaRPr>
          </a:p>
          <a:p>
            <a:r>
              <a:rPr lang="tr-TR" sz="2400" dirty="0" smtClean="0">
                <a:solidFill>
                  <a:schemeClr val="tx1"/>
                </a:solidFill>
                <a:latin typeface="Times New Roman" pitchFamily="18" charset="0"/>
                <a:cs typeface="Times New Roman" pitchFamily="18" charset="0"/>
              </a:rPr>
              <a:t>Eczane </a:t>
            </a:r>
            <a:r>
              <a:rPr lang="tr-TR" sz="2400" dirty="0">
                <a:solidFill>
                  <a:schemeClr val="tx1"/>
                </a:solidFill>
                <a:latin typeface="Times New Roman" pitchFamily="18" charset="0"/>
                <a:cs typeface="Times New Roman" pitchFamily="18" charset="0"/>
              </a:rPr>
              <a:t>Hizmetleri Bölümü  </a:t>
            </a:r>
          </a:p>
          <a:p>
            <a:r>
              <a:rPr lang="tr-TR" sz="2400" dirty="0" err="1">
                <a:solidFill>
                  <a:schemeClr val="tx1"/>
                </a:solidFill>
                <a:latin typeface="Times New Roman" pitchFamily="18" charset="0"/>
                <a:cs typeface="Times New Roman" pitchFamily="18" charset="0"/>
              </a:rPr>
              <a:t>Elektronörofizyoloji</a:t>
            </a:r>
            <a:r>
              <a:rPr lang="tr-TR" sz="2400" dirty="0">
                <a:solidFill>
                  <a:schemeClr val="tx1"/>
                </a:solidFill>
                <a:latin typeface="Times New Roman" pitchFamily="18" charset="0"/>
                <a:cs typeface="Times New Roman" pitchFamily="18" charset="0"/>
              </a:rPr>
              <a:t> Bölümü Engelli Bakımı ve Rehabilitasyon  </a:t>
            </a:r>
          </a:p>
          <a:p>
            <a:r>
              <a:rPr lang="tr-TR" sz="2400" dirty="0">
                <a:solidFill>
                  <a:schemeClr val="tx1"/>
                </a:solidFill>
                <a:latin typeface="Times New Roman" pitchFamily="18" charset="0"/>
                <a:cs typeface="Times New Roman" pitchFamily="18" charset="0"/>
              </a:rPr>
              <a:t>Evde Hasta Bakımı Bölümü Fizyoterapi Bölümü  </a:t>
            </a:r>
          </a:p>
          <a:p>
            <a:r>
              <a:rPr lang="tr-TR" sz="2400" dirty="0">
                <a:solidFill>
                  <a:schemeClr val="tx1"/>
                </a:solidFill>
                <a:latin typeface="Times New Roman" pitchFamily="18" charset="0"/>
                <a:cs typeface="Times New Roman" pitchFamily="18" charset="0"/>
              </a:rPr>
              <a:t>İlk ve Acil Yardım Bölümü  </a:t>
            </a:r>
          </a:p>
          <a:p>
            <a:r>
              <a:rPr lang="tr-TR" sz="2400" dirty="0">
                <a:solidFill>
                  <a:schemeClr val="tx1"/>
                </a:solidFill>
                <a:latin typeface="Times New Roman" pitchFamily="18" charset="0"/>
                <a:cs typeface="Times New Roman" pitchFamily="18" charset="0"/>
              </a:rPr>
              <a:t>İş Sağlığı ve Güvenliği  </a:t>
            </a:r>
          </a:p>
          <a:p>
            <a:r>
              <a:rPr lang="tr-TR" sz="2400" dirty="0">
                <a:solidFill>
                  <a:schemeClr val="tx1"/>
                </a:solidFill>
                <a:latin typeface="Times New Roman" pitchFamily="18" charset="0"/>
                <a:cs typeface="Times New Roman" pitchFamily="18" charset="0"/>
              </a:rPr>
              <a:t>İş ve Uğraşı Terapisi  </a:t>
            </a:r>
          </a:p>
          <a:p>
            <a:r>
              <a:rPr lang="tr-TR" sz="2400" dirty="0">
                <a:solidFill>
                  <a:schemeClr val="tx1"/>
                </a:solidFill>
                <a:latin typeface="Times New Roman" pitchFamily="18" charset="0"/>
                <a:cs typeface="Times New Roman" pitchFamily="18" charset="0"/>
              </a:rPr>
              <a:t>Laborant ve Veteriner Sağlık Bölümü  </a:t>
            </a:r>
          </a:p>
          <a:p>
            <a:r>
              <a:rPr lang="tr-TR" sz="2400" dirty="0">
                <a:solidFill>
                  <a:schemeClr val="tx1"/>
                </a:solidFill>
                <a:latin typeface="Times New Roman" pitchFamily="18" charset="0"/>
                <a:cs typeface="Times New Roman" pitchFamily="18" charset="0"/>
              </a:rPr>
              <a:t>Laboratuvar Teknolojisi Bölümü  </a:t>
            </a:r>
          </a:p>
          <a:p>
            <a:r>
              <a:rPr lang="tr-TR" sz="2400" dirty="0">
                <a:solidFill>
                  <a:schemeClr val="tx1"/>
                </a:solidFill>
                <a:latin typeface="Times New Roman" pitchFamily="18" charset="0"/>
                <a:cs typeface="Times New Roman" pitchFamily="18" charset="0"/>
              </a:rPr>
              <a:t>Nükleer Teknoloji ve Radyasyon Güvenliği  </a:t>
            </a:r>
          </a:p>
          <a:p>
            <a:r>
              <a:rPr lang="tr-TR" sz="2400" dirty="0">
                <a:solidFill>
                  <a:schemeClr val="tx1"/>
                </a:solidFill>
                <a:latin typeface="Times New Roman" pitchFamily="18" charset="0"/>
                <a:cs typeface="Times New Roman" pitchFamily="18" charset="0"/>
              </a:rPr>
              <a:t>Nükleer Tıp Teknikleri Bölümü  </a:t>
            </a:r>
          </a:p>
          <a:p>
            <a:r>
              <a:rPr lang="tr-TR" sz="2400" dirty="0">
                <a:solidFill>
                  <a:schemeClr val="tx1"/>
                </a:solidFill>
                <a:latin typeface="Times New Roman" pitchFamily="18" charset="0"/>
                <a:cs typeface="Times New Roman" pitchFamily="18" charset="0"/>
              </a:rPr>
              <a:t>Odyometri Bölümü </a:t>
            </a:r>
          </a:p>
          <a:p>
            <a:r>
              <a:rPr lang="tr-TR" sz="2400" dirty="0">
                <a:solidFill>
                  <a:schemeClr val="tx1"/>
                </a:solidFill>
                <a:latin typeface="Times New Roman" pitchFamily="18" charset="0"/>
                <a:cs typeface="Times New Roman" pitchFamily="18" charset="0"/>
              </a:rPr>
              <a:t>Optisyenlik Bölümü  </a:t>
            </a:r>
          </a:p>
        </p:txBody>
      </p:sp>
    </p:spTree>
    <p:extLst>
      <p:ext uri="{BB962C8B-B14F-4D97-AF65-F5344CB8AC3E}">
        <p14:creationId xmlns:p14="http://schemas.microsoft.com/office/powerpoint/2010/main" val="1906027016"/>
      </p:ext>
    </p:extLst>
  </p:cSld>
  <p:clrMapOvr>
    <a:masterClrMapping/>
  </p:clrMapOvr>
  <p:transition spd="slow">
    <p:circl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787601B2-C33A-1219-DF4D-EEDF0BF93013}"/>
              </a:ext>
            </a:extLst>
          </p:cNvPr>
          <p:cNvSpPr>
            <a:spLocks noGrp="1"/>
          </p:cNvSpPr>
          <p:nvPr>
            <p:ph idx="4294967295"/>
          </p:nvPr>
        </p:nvSpPr>
        <p:spPr>
          <a:xfrm>
            <a:off x="251520" y="1196752"/>
            <a:ext cx="8892480" cy="5184775"/>
          </a:xfrm>
        </p:spPr>
        <p:txBody>
          <a:bodyPr>
            <a:normAutofit lnSpcReduction="10000"/>
          </a:bodyPr>
          <a:lstStyle/>
          <a:p>
            <a:endParaRPr lang="tr-TR" sz="2400" dirty="0" smtClean="0">
              <a:latin typeface="Times New Roman" pitchFamily="18" charset="0"/>
              <a:cs typeface="Times New Roman" pitchFamily="18" charset="0"/>
            </a:endParaRPr>
          </a:p>
          <a:p>
            <a:r>
              <a:rPr lang="es-ES" sz="2400" dirty="0" smtClean="0">
                <a:solidFill>
                  <a:schemeClr val="tx1"/>
                </a:solidFill>
                <a:latin typeface="Times New Roman" pitchFamily="18" charset="0"/>
                <a:cs typeface="Times New Roman" pitchFamily="18" charset="0"/>
              </a:rPr>
              <a:t>Ortopedik </a:t>
            </a:r>
            <a:r>
              <a:rPr lang="es-ES" sz="2400" dirty="0">
                <a:solidFill>
                  <a:schemeClr val="tx1"/>
                </a:solidFill>
                <a:latin typeface="Times New Roman" pitchFamily="18" charset="0"/>
                <a:cs typeface="Times New Roman" pitchFamily="18" charset="0"/>
              </a:rPr>
              <a:t>Protez ve Ortez Bölümü </a:t>
            </a:r>
          </a:p>
          <a:p>
            <a:r>
              <a:rPr lang="tr-TR" sz="2400" dirty="0">
                <a:solidFill>
                  <a:schemeClr val="tx1"/>
                </a:solidFill>
                <a:latin typeface="Times New Roman" pitchFamily="18" charset="0"/>
                <a:cs typeface="Times New Roman" pitchFamily="18" charset="0"/>
              </a:rPr>
              <a:t>Otopsi Yardımcılığı Bölümü  </a:t>
            </a:r>
          </a:p>
          <a:p>
            <a:r>
              <a:rPr lang="tr-TR" sz="2400" dirty="0">
                <a:solidFill>
                  <a:schemeClr val="tx1"/>
                </a:solidFill>
                <a:latin typeface="Times New Roman" pitchFamily="18" charset="0"/>
                <a:cs typeface="Times New Roman" pitchFamily="18" charset="0"/>
              </a:rPr>
              <a:t>Patoloji Laboratuvar Teknikleri Bölümü  </a:t>
            </a:r>
          </a:p>
          <a:p>
            <a:r>
              <a:rPr lang="tr-TR" sz="2400" dirty="0">
                <a:solidFill>
                  <a:schemeClr val="tx1"/>
                </a:solidFill>
                <a:latin typeface="Times New Roman" pitchFamily="18" charset="0"/>
                <a:cs typeface="Times New Roman" pitchFamily="18" charset="0"/>
              </a:rPr>
              <a:t>Radyoterapi Bölümü  </a:t>
            </a:r>
          </a:p>
          <a:p>
            <a:r>
              <a:rPr lang="tr-TR" sz="2400" dirty="0">
                <a:solidFill>
                  <a:schemeClr val="tx1"/>
                </a:solidFill>
                <a:latin typeface="Times New Roman" pitchFamily="18" charset="0"/>
                <a:cs typeface="Times New Roman" pitchFamily="18" charset="0"/>
              </a:rPr>
              <a:t>Sağlık Bilgi Sistemleri Teknikerliği  </a:t>
            </a:r>
          </a:p>
          <a:p>
            <a:r>
              <a:rPr lang="tr-TR" sz="2400" dirty="0">
                <a:solidFill>
                  <a:schemeClr val="tx1"/>
                </a:solidFill>
                <a:latin typeface="Times New Roman" pitchFamily="18" charset="0"/>
                <a:cs typeface="Times New Roman" pitchFamily="18" charset="0"/>
              </a:rPr>
              <a:t>Sağlık Kurumları İşletmeciliği  </a:t>
            </a:r>
          </a:p>
          <a:p>
            <a:r>
              <a:rPr lang="tr-TR" sz="2400" dirty="0">
                <a:solidFill>
                  <a:schemeClr val="tx1"/>
                </a:solidFill>
                <a:latin typeface="Times New Roman" pitchFamily="18" charset="0"/>
                <a:cs typeface="Times New Roman" pitchFamily="18" charset="0"/>
              </a:rPr>
              <a:t>Sağlık Turizmi İşletmeciliği  Tıbbi Dokümantasyon ve Sekreterlik Bölümü  </a:t>
            </a:r>
          </a:p>
          <a:p>
            <a:r>
              <a:rPr lang="tr-TR" sz="2400" dirty="0">
                <a:solidFill>
                  <a:schemeClr val="tx1"/>
                </a:solidFill>
                <a:latin typeface="Times New Roman" pitchFamily="18" charset="0"/>
                <a:cs typeface="Times New Roman" pitchFamily="18" charset="0"/>
              </a:rPr>
              <a:t>Tıbbi Laboratuvar Teknikleri Bölümü  </a:t>
            </a:r>
          </a:p>
          <a:p>
            <a:r>
              <a:rPr lang="tr-TR" sz="2400" dirty="0">
                <a:solidFill>
                  <a:schemeClr val="tx1"/>
                </a:solidFill>
                <a:latin typeface="Times New Roman" pitchFamily="18" charset="0"/>
                <a:cs typeface="Times New Roman" pitchFamily="18" charset="0"/>
              </a:rPr>
              <a:t>Tıbbi Tanıtım ve Pazarlama Bölümü  </a:t>
            </a:r>
          </a:p>
          <a:p>
            <a:r>
              <a:rPr lang="tr-TR" sz="2400" dirty="0">
                <a:solidFill>
                  <a:schemeClr val="tx1"/>
                </a:solidFill>
                <a:latin typeface="Times New Roman" pitchFamily="18" charset="0"/>
                <a:cs typeface="Times New Roman" pitchFamily="18" charset="0"/>
              </a:rPr>
              <a:t>Tıbbi Görüntüleme Teknikleri Bölümü  </a:t>
            </a:r>
          </a:p>
          <a:p>
            <a:r>
              <a:rPr lang="tr-TR" sz="2400" dirty="0">
                <a:solidFill>
                  <a:schemeClr val="tx1"/>
                </a:solidFill>
                <a:latin typeface="Times New Roman" pitchFamily="18" charset="0"/>
                <a:cs typeface="Times New Roman" pitchFamily="18" charset="0"/>
              </a:rPr>
              <a:t>Yaşlı Bakımı Bölümü </a:t>
            </a:r>
          </a:p>
        </p:txBody>
      </p:sp>
    </p:spTree>
    <p:extLst>
      <p:ext uri="{BB962C8B-B14F-4D97-AF65-F5344CB8AC3E}">
        <p14:creationId xmlns:p14="http://schemas.microsoft.com/office/powerpoint/2010/main" val="1212482172"/>
      </p:ext>
    </p:extLst>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797511"/>
            <a:ext cx="8640960" cy="5693866"/>
          </a:xfrm>
          <a:prstGeom prst="rect">
            <a:avLst/>
          </a:prstGeom>
        </p:spPr>
        <p:txBody>
          <a:bodyPr wrap="square">
            <a:spAutoFit/>
          </a:bodyPr>
          <a:lstStyle/>
          <a:p>
            <a:pPr algn="ctr"/>
            <a:r>
              <a:rPr lang="tr-TR" sz="2800" b="1" dirty="0" smtClean="0">
                <a:solidFill>
                  <a:srgbClr val="FF0000"/>
                </a:solidFill>
                <a:latin typeface="Times New Roman"/>
                <a:ea typeface="Times New Roman"/>
              </a:rPr>
              <a:t>NİÇİN ECEBEY'Lİ OLMALIYIM?</a:t>
            </a:r>
          </a:p>
          <a:p>
            <a:pPr algn="ctr"/>
            <a:endParaRPr lang="tr-TR" dirty="0">
              <a:latin typeface="Times New Roman"/>
              <a:ea typeface="Times New Roman"/>
            </a:endParaRPr>
          </a:p>
          <a:p>
            <a:pPr algn="just"/>
            <a:r>
              <a:rPr lang="tr-TR" dirty="0" smtClean="0">
                <a:solidFill>
                  <a:srgbClr val="212529"/>
                </a:solidFill>
                <a:latin typeface="Times New Roman"/>
                <a:ea typeface="Times New Roman"/>
              </a:rPr>
              <a:t>     Sağlık </a:t>
            </a:r>
            <a:r>
              <a:rPr lang="tr-TR" dirty="0">
                <a:solidFill>
                  <a:srgbClr val="212529"/>
                </a:solidFill>
                <a:latin typeface="Times New Roman"/>
                <a:ea typeface="Times New Roman"/>
              </a:rPr>
              <a:t>sektörüne yönelik kaliteli eğitim sunan bir okuldur. </a:t>
            </a:r>
            <a:endParaRPr lang="tr-TR" dirty="0" smtClean="0">
              <a:solidFill>
                <a:srgbClr val="212529"/>
              </a:solidFill>
              <a:latin typeface="Times New Roman"/>
              <a:ea typeface="Times New Roman"/>
            </a:endParaRPr>
          </a:p>
          <a:p>
            <a:pPr algn="just"/>
            <a:endParaRPr lang="tr-TR" dirty="0" smtClean="0">
              <a:solidFill>
                <a:srgbClr val="212529"/>
              </a:solidFill>
              <a:latin typeface="Times New Roman"/>
              <a:ea typeface="Times New Roman"/>
            </a:endParaRPr>
          </a:p>
          <a:p>
            <a:pPr algn="just"/>
            <a:r>
              <a:rPr lang="tr-TR" dirty="0" smtClean="0">
                <a:solidFill>
                  <a:srgbClr val="212529"/>
                </a:solidFill>
                <a:latin typeface="Times New Roman"/>
                <a:ea typeface="Times New Roman"/>
              </a:rPr>
              <a:t>Okul</a:t>
            </a:r>
            <a:r>
              <a:rPr lang="tr-TR" dirty="0">
                <a:solidFill>
                  <a:srgbClr val="212529"/>
                </a:solidFill>
                <a:latin typeface="Times New Roman"/>
                <a:ea typeface="Times New Roman"/>
              </a:rPr>
              <a:t>, öğrencilere sağlık alanında güçlü bir temel sağlamak için hem teorik hem de pratik eğitim imkanları sunar. </a:t>
            </a:r>
            <a:endParaRPr lang="tr-TR" dirty="0" smtClean="0">
              <a:solidFill>
                <a:srgbClr val="212529"/>
              </a:solidFill>
              <a:latin typeface="Times New Roman"/>
              <a:ea typeface="Times New Roman"/>
            </a:endParaRPr>
          </a:p>
          <a:p>
            <a:pPr algn="just"/>
            <a:endParaRPr lang="tr-TR" dirty="0" smtClean="0">
              <a:solidFill>
                <a:srgbClr val="212529"/>
              </a:solidFill>
              <a:latin typeface="Times New Roman"/>
              <a:ea typeface="Times New Roman"/>
            </a:endParaRPr>
          </a:p>
          <a:p>
            <a:pPr algn="just"/>
            <a:r>
              <a:rPr lang="tr-TR" dirty="0" smtClean="0">
                <a:solidFill>
                  <a:srgbClr val="212529"/>
                </a:solidFill>
                <a:latin typeface="Times New Roman"/>
                <a:ea typeface="Times New Roman"/>
              </a:rPr>
              <a:t>     Sağlık </a:t>
            </a:r>
            <a:r>
              <a:rPr lang="tr-TR" dirty="0">
                <a:solidFill>
                  <a:srgbClr val="212529"/>
                </a:solidFill>
                <a:latin typeface="Times New Roman"/>
                <a:ea typeface="Times New Roman"/>
              </a:rPr>
              <a:t>meslekleri, her zaman talep gören ve gelişen bir sektör olmuştur. </a:t>
            </a:r>
            <a:endParaRPr lang="tr-TR" dirty="0" smtClean="0">
              <a:solidFill>
                <a:srgbClr val="212529"/>
              </a:solidFill>
              <a:latin typeface="Times New Roman"/>
              <a:ea typeface="Times New Roman"/>
            </a:endParaRPr>
          </a:p>
          <a:p>
            <a:pPr algn="just"/>
            <a:endParaRPr lang="tr-TR" dirty="0" smtClean="0">
              <a:solidFill>
                <a:srgbClr val="212529"/>
              </a:solidFill>
              <a:latin typeface="Times New Roman"/>
              <a:ea typeface="Times New Roman"/>
            </a:endParaRPr>
          </a:p>
          <a:p>
            <a:pPr algn="just"/>
            <a:r>
              <a:rPr lang="tr-TR" dirty="0" err="1" smtClean="0">
                <a:solidFill>
                  <a:srgbClr val="212529"/>
                </a:solidFill>
                <a:latin typeface="Times New Roman"/>
                <a:ea typeface="Times New Roman"/>
              </a:rPr>
              <a:t>Ecebey</a:t>
            </a:r>
            <a:r>
              <a:rPr lang="tr-TR" dirty="0">
                <a:solidFill>
                  <a:srgbClr val="212529"/>
                </a:solidFill>
                <a:latin typeface="Times New Roman"/>
                <a:ea typeface="Times New Roman"/>
              </a:rPr>
              <a:t> </a:t>
            </a:r>
            <a:r>
              <a:rPr lang="tr-TR" dirty="0" smtClean="0">
                <a:solidFill>
                  <a:srgbClr val="212529"/>
                </a:solidFill>
                <a:latin typeface="Times New Roman"/>
                <a:ea typeface="Times New Roman"/>
              </a:rPr>
              <a:t>Sağlık </a:t>
            </a:r>
            <a:r>
              <a:rPr lang="tr-TR" dirty="0">
                <a:solidFill>
                  <a:srgbClr val="212529"/>
                </a:solidFill>
                <a:latin typeface="Times New Roman"/>
                <a:ea typeface="Times New Roman"/>
              </a:rPr>
              <a:t>Meslek Lisesi, bu alanda kariyer yapmak isteyenler için önemli bir fırsat sunmaktadır. </a:t>
            </a:r>
            <a:endParaRPr lang="tr-TR" dirty="0" smtClean="0">
              <a:solidFill>
                <a:srgbClr val="212529"/>
              </a:solidFill>
              <a:latin typeface="Times New Roman"/>
              <a:ea typeface="Times New Roman"/>
            </a:endParaRPr>
          </a:p>
          <a:p>
            <a:pPr algn="just"/>
            <a:endParaRPr lang="tr-TR" dirty="0" smtClean="0">
              <a:solidFill>
                <a:srgbClr val="212529"/>
              </a:solidFill>
              <a:latin typeface="Times New Roman"/>
              <a:ea typeface="Times New Roman"/>
            </a:endParaRPr>
          </a:p>
          <a:p>
            <a:pPr algn="just"/>
            <a:r>
              <a:rPr lang="tr-TR" dirty="0" smtClean="0">
                <a:solidFill>
                  <a:srgbClr val="212529"/>
                </a:solidFill>
                <a:latin typeface="Times New Roman"/>
                <a:ea typeface="Times New Roman"/>
              </a:rPr>
              <a:t>     Peki</a:t>
            </a:r>
            <a:r>
              <a:rPr lang="tr-TR" dirty="0">
                <a:solidFill>
                  <a:srgbClr val="212529"/>
                </a:solidFill>
                <a:latin typeface="Times New Roman"/>
                <a:ea typeface="Times New Roman"/>
              </a:rPr>
              <a:t>, </a:t>
            </a:r>
            <a:r>
              <a:rPr lang="tr-TR" dirty="0" err="1">
                <a:solidFill>
                  <a:srgbClr val="212529"/>
                </a:solidFill>
                <a:latin typeface="Times New Roman"/>
                <a:ea typeface="Times New Roman"/>
              </a:rPr>
              <a:t>Ecebey</a:t>
            </a:r>
            <a:r>
              <a:rPr lang="tr-TR" dirty="0">
                <a:solidFill>
                  <a:srgbClr val="212529"/>
                </a:solidFill>
                <a:latin typeface="Times New Roman"/>
                <a:ea typeface="Times New Roman"/>
              </a:rPr>
              <a:t> Sağlık Meslek Lisesi’ni tercih etmeniz için nedenler nelerdir?</a:t>
            </a:r>
            <a:endParaRPr lang="tr-TR" dirty="0">
              <a:effectLst/>
              <a:latin typeface="Times New Roman"/>
              <a:ea typeface="Times New Roman"/>
            </a:endParaRPr>
          </a:p>
        </p:txBody>
      </p:sp>
    </p:spTree>
    <p:extLst>
      <p:ext uri="{BB962C8B-B14F-4D97-AF65-F5344CB8AC3E}">
        <p14:creationId xmlns:p14="http://schemas.microsoft.com/office/powerpoint/2010/main" val="3213424846"/>
      </p:ext>
    </p:extLst>
  </p:cSld>
  <p:clrMapOvr>
    <a:masterClrMapping/>
  </p:clrMapOvr>
  <p:transition spd="slow">
    <p:circl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620688"/>
            <a:ext cx="8136904" cy="4893647"/>
          </a:xfrm>
          <a:prstGeom prst="rect">
            <a:avLst/>
          </a:prstGeom>
          <a:noFill/>
        </p:spPr>
        <p:txBody>
          <a:bodyPr wrap="square" rtlCol="0">
            <a:spAutoFit/>
          </a:bodyPr>
          <a:lstStyle/>
          <a:p>
            <a:pPr algn="ctr"/>
            <a:endParaRPr lang="tr-TR" b="1" dirty="0" smtClean="0">
              <a:solidFill>
                <a:schemeClr val="bg2"/>
              </a:solidFill>
              <a:latin typeface="Times New Roman"/>
              <a:ea typeface="Times New Roman"/>
            </a:endParaRPr>
          </a:p>
          <a:p>
            <a:pPr algn="ctr"/>
            <a:endParaRPr lang="tr-TR" b="1" dirty="0" smtClean="0">
              <a:latin typeface="Times New Roman"/>
              <a:ea typeface="Times New Roman"/>
            </a:endParaRPr>
          </a:p>
          <a:p>
            <a:pPr algn="ctr"/>
            <a:endParaRPr lang="tr-TR" b="1" dirty="0" smtClean="0">
              <a:latin typeface="Times New Roman"/>
              <a:ea typeface="Times New Roman"/>
            </a:endParaRPr>
          </a:p>
          <a:p>
            <a:pPr algn="ctr"/>
            <a:r>
              <a:rPr lang="tr-TR" b="1" dirty="0" smtClean="0">
                <a:latin typeface="Times New Roman"/>
                <a:ea typeface="Times New Roman"/>
              </a:rPr>
              <a:t>Sağlık </a:t>
            </a:r>
            <a:r>
              <a:rPr lang="tr-TR" b="1" dirty="0">
                <a:latin typeface="Times New Roman"/>
                <a:ea typeface="Times New Roman"/>
              </a:rPr>
              <a:t>Alanında Derinlemesine </a:t>
            </a:r>
            <a:r>
              <a:rPr lang="tr-TR" b="1" dirty="0" smtClean="0">
                <a:latin typeface="Times New Roman"/>
                <a:ea typeface="Times New Roman"/>
              </a:rPr>
              <a:t>Eğitim</a:t>
            </a:r>
          </a:p>
          <a:p>
            <a:pPr algn="ctr"/>
            <a:endParaRPr lang="tr-TR" b="1" dirty="0" smtClean="0">
              <a:latin typeface="Times New Roman"/>
              <a:ea typeface="Times New Roman"/>
            </a:endParaRPr>
          </a:p>
          <a:p>
            <a:pPr algn="ctr"/>
            <a:r>
              <a:rPr lang="tr-TR" b="1" dirty="0">
                <a:latin typeface="Times New Roman"/>
                <a:ea typeface="Times New Roman"/>
              </a:rPr>
              <a:t>Sağlık Sektörüne Yönelik Kariyer </a:t>
            </a:r>
            <a:r>
              <a:rPr lang="tr-TR" b="1" dirty="0" smtClean="0">
                <a:latin typeface="Times New Roman"/>
                <a:ea typeface="Times New Roman"/>
              </a:rPr>
              <a:t>Fırsatları</a:t>
            </a:r>
          </a:p>
          <a:p>
            <a:pPr algn="ctr"/>
            <a:endParaRPr lang="tr-TR" b="1" dirty="0" smtClean="0">
              <a:latin typeface="Times New Roman"/>
              <a:ea typeface="Times New Roman"/>
            </a:endParaRPr>
          </a:p>
          <a:p>
            <a:pPr algn="ctr"/>
            <a:r>
              <a:rPr lang="tr-TR" b="1" dirty="0">
                <a:latin typeface="Times New Roman"/>
                <a:ea typeface="Times New Roman"/>
              </a:rPr>
              <a:t>Uygulamalı Eğitim </a:t>
            </a:r>
            <a:r>
              <a:rPr lang="tr-TR" b="1" dirty="0" smtClean="0">
                <a:latin typeface="Times New Roman"/>
                <a:ea typeface="Times New Roman"/>
              </a:rPr>
              <a:t>Olanakları</a:t>
            </a:r>
          </a:p>
          <a:p>
            <a:pPr algn="ctr"/>
            <a:endParaRPr lang="tr-TR" b="1" dirty="0" smtClean="0">
              <a:latin typeface="Times New Roman"/>
              <a:ea typeface="Times New Roman"/>
            </a:endParaRPr>
          </a:p>
          <a:p>
            <a:pPr algn="ctr"/>
            <a:r>
              <a:rPr lang="tr-TR" b="1" dirty="0">
                <a:latin typeface="Times New Roman"/>
                <a:ea typeface="Times New Roman"/>
              </a:rPr>
              <a:t>Geleceğe Yönelik </a:t>
            </a:r>
            <a:r>
              <a:rPr lang="tr-TR" b="1" dirty="0" smtClean="0">
                <a:latin typeface="Times New Roman"/>
                <a:ea typeface="Times New Roman"/>
              </a:rPr>
              <a:t>Güvence</a:t>
            </a:r>
          </a:p>
          <a:p>
            <a:pPr algn="ctr"/>
            <a:endParaRPr lang="tr-TR" b="1" dirty="0" smtClean="0">
              <a:latin typeface="Times New Roman"/>
              <a:ea typeface="Times New Roman"/>
            </a:endParaRPr>
          </a:p>
          <a:p>
            <a:pPr algn="ctr"/>
            <a:r>
              <a:rPr lang="tr-TR" b="1" dirty="0">
                <a:latin typeface="Times New Roman"/>
                <a:ea typeface="Times New Roman"/>
              </a:rPr>
              <a:t>Yerel Bağlantılar ve </a:t>
            </a:r>
            <a:r>
              <a:rPr lang="tr-TR" b="1" dirty="0" smtClean="0">
                <a:latin typeface="Times New Roman"/>
                <a:ea typeface="Times New Roman"/>
              </a:rPr>
              <a:t>Destek</a:t>
            </a:r>
          </a:p>
          <a:p>
            <a:pPr algn="ctr"/>
            <a:endParaRPr lang="tr-TR" b="1" dirty="0">
              <a:solidFill>
                <a:schemeClr val="bg2"/>
              </a:solidFill>
              <a:effectLst/>
              <a:latin typeface="Times New Roman"/>
              <a:ea typeface="Times New Roman"/>
            </a:endParaRPr>
          </a:p>
        </p:txBody>
      </p:sp>
    </p:spTree>
    <p:extLst>
      <p:ext uri="{BB962C8B-B14F-4D97-AF65-F5344CB8AC3E}">
        <p14:creationId xmlns:p14="http://schemas.microsoft.com/office/powerpoint/2010/main" val="3724353971"/>
      </p:ext>
    </p:extLst>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 xmlns:a16="http://schemas.microsoft.com/office/drawing/2014/main" id="{6EBE3581-8BD8-3019-B309-8A001BFEA0D0}"/>
              </a:ext>
            </a:extLst>
          </p:cNvPr>
          <p:cNvSpPr txBox="1"/>
          <p:nvPr/>
        </p:nvSpPr>
        <p:spPr>
          <a:xfrm>
            <a:off x="323528" y="476672"/>
            <a:ext cx="8496944" cy="5632311"/>
          </a:xfrm>
          <a:prstGeom prst="rect">
            <a:avLst/>
          </a:prstGeom>
          <a:noFill/>
        </p:spPr>
        <p:txBody>
          <a:bodyPr wrap="square">
            <a:spAutoFit/>
          </a:bodyPr>
          <a:lstStyle/>
          <a:p>
            <a:pPr algn="l"/>
            <a:endParaRPr lang="tr-TR" dirty="0" smtClean="0">
              <a:latin typeface="Times New Roman" pitchFamily="18" charset="0"/>
              <a:cs typeface="Times New Roman" pitchFamily="18" charset="0"/>
            </a:endParaRPr>
          </a:p>
          <a:p>
            <a:pPr algn="l"/>
            <a:endParaRPr lang="tr-TR" dirty="0">
              <a:latin typeface="Times New Roman" pitchFamily="18" charset="0"/>
              <a:cs typeface="Times New Roman" pitchFamily="18" charset="0"/>
            </a:endParaRPr>
          </a:p>
          <a:p>
            <a:pPr algn="l"/>
            <a:endParaRPr lang="tr-TR" dirty="0" smtClean="0">
              <a:latin typeface="Times New Roman" pitchFamily="18" charset="0"/>
              <a:cs typeface="Times New Roman" pitchFamily="18" charset="0"/>
            </a:endParaRPr>
          </a:p>
          <a:p>
            <a:pPr algn="l"/>
            <a:endParaRPr lang="tr-TR" dirty="0">
              <a:latin typeface="Times New Roman" pitchFamily="18" charset="0"/>
              <a:cs typeface="Times New Roman" pitchFamily="18" charset="0"/>
            </a:endParaRPr>
          </a:p>
          <a:p>
            <a:pPr algn="l"/>
            <a:r>
              <a:rPr lang="tr-TR" dirty="0" smtClean="0">
                <a:latin typeface="Times New Roman" pitchFamily="18" charset="0"/>
                <a:cs typeface="Times New Roman" pitchFamily="18" charset="0"/>
              </a:rPr>
              <a:t>     Okulumuzdan </a:t>
            </a:r>
            <a:r>
              <a:rPr lang="tr-TR" dirty="0">
                <a:latin typeface="Times New Roman" pitchFamily="18" charset="0"/>
                <a:cs typeface="Times New Roman" pitchFamily="18" charset="0"/>
              </a:rPr>
              <a:t>mezun olan ve çalışma hayatını tercih eden öğrencilerimizin bir bölümü Sağlık Bakanlığına bağlı kamu ve özel yataklı / yataksız sağlık kurum ve kuruluşlarında</a:t>
            </a:r>
            <a:r>
              <a:rPr lang="tr-TR" dirty="0" smtClean="0">
                <a:latin typeface="Times New Roman" pitchFamily="18" charset="0"/>
                <a:cs typeface="Times New Roman" pitchFamily="18" charset="0"/>
              </a:rPr>
              <a:t>,</a:t>
            </a:r>
          </a:p>
          <a:p>
            <a:pPr algn="l"/>
            <a:endParaRPr lang="tr-TR" dirty="0">
              <a:latin typeface="Times New Roman" pitchFamily="18" charset="0"/>
              <a:cs typeface="Times New Roman" pitchFamily="18" charset="0"/>
            </a:endParaRPr>
          </a:p>
          <a:p>
            <a:pPr algn="l"/>
            <a:r>
              <a:rPr lang="tr-TR" dirty="0" smtClean="0">
                <a:latin typeface="Times New Roman" pitchFamily="18" charset="0"/>
                <a:cs typeface="Times New Roman" pitchFamily="18" charset="0"/>
              </a:rPr>
              <a:t>     Yükseköğretime </a:t>
            </a:r>
            <a:r>
              <a:rPr lang="tr-TR" dirty="0">
                <a:latin typeface="Times New Roman" pitchFamily="18" charset="0"/>
                <a:cs typeface="Times New Roman" pitchFamily="18" charset="0"/>
              </a:rPr>
              <a:t>bağlı yataklı / yataksız sağlık kurum ve kuruluşlarında, </a:t>
            </a:r>
            <a:endParaRPr lang="tr-TR" dirty="0" smtClean="0">
              <a:latin typeface="Times New Roman" pitchFamily="18" charset="0"/>
              <a:cs typeface="Times New Roman" pitchFamily="18" charset="0"/>
            </a:endParaRPr>
          </a:p>
          <a:p>
            <a:pPr algn="l"/>
            <a:endParaRPr lang="tr-TR" dirty="0" smtClean="0">
              <a:latin typeface="Times New Roman" pitchFamily="18" charset="0"/>
              <a:cs typeface="Times New Roman" pitchFamily="18" charset="0"/>
            </a:endParaRPr>
          </a:p>
          <a:p>
            <a:pPr algn="l"/>
            <a:r>
              <a:rPr lang="tr-TR" dirty="0" smtClean="0">
                <a:latin typeface="Times New Roman" pitchFamily="18" charset="0"/>
                <a:cs typeface="Times New Roman" pitchFamily="18" charset="0"/>
              </a:rPr>
              <a:t>     Huzurevlerinde  </a:t>
            </a:r>
            <a:r>
              <a:rPr lang="tr-TR" dirty="0">
                <a:latin typeface="Times New Roman" pitchFamily="18" charset="0"/>
                <a:cs typeface="Times New Roman" pitchFamily="18" charset="0"/>
              </a:rPr>
              <a:t>çalışmakta, </a:t>
            </a:r>
            <a:endParaRPr lang="tr-TR" dirty="0" smtClean="0">
              <a:latin typeface="Times New Roman" pitchFamily="18" charset="0"/>
              <a:cs typeface="Times New Roman" pitchFamily="18" charset="0"/>
            </a:endParaRPr>
          </a:p>
          <a:p>
            <a:pPr algn="l"/>
            <a:endParaRPr lang="tr-TR" dirty="0">
              <a:latin typeface="Times New Roman" pitchFamily="18" charset="0"/>
              <a:cs typeface="Times New Roman" pitchFamily="18" charset="0"/>
            </a:endParaRPr>
          </a:p>
          <a:p>
            <a:pPr algn="l"/>
            <a:r>
              <a:rPr lang="tr-TR" dirty="0" smtClean="0">
                <a:latin typeface="Times New Roman" pitchFamily="18" charset="0"/>
                <a:cs typeface="Times New Roman" pitchFamily="18" charset="0"/>
              </a:rPr>
              <a:t>bir </a:t>
            </a:r>
            <a:r>
              <a:rPr lang="tr-TR" dirty="0">
                <a:latin typeface="Times New Roman" pitchFamily="18" charset="0"/>
                <a:cs typeface="Times New Roman" pitchFamily="18" charset="0"/>
              </a:rPr>
              <a:t>bölümü de kazandıkları üniversite bölümlerinde eğitim hayatlarına devam etmektedirler.</a:t>
            </a:r>
          </a:p>
        </p:txBody>
      </p:sp>
    </p:spTree>
    <p:extLst>
      <p:ext uri="{BB962C8B-B14F-4D97-AF65-F5344CB8AC3E}">
        <p14:creationId xmlns:p14="http://schemas.microsoft.com/office/powerpoint/2010/main" val="2073076451"/>
      </p:ext>
    </p:extLst>
  </p:cSld>
  <p:clrMapOvr>
    <a:masterClrMapping/>
  </p:clrMapOvr>
  <p:transition spd="slow">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p:cNvSpPr txBox="1">
            <a:spLocks noChangeArrowheads="1"/>
          </p:cNvSpPr>
          <p:nvPr/>
        </p:nvSpPr>
        <p:spPr bwMode="auto">
          <a:xfrm>
            <a:off x="323528" y="1196752"/>
            <a:ext cx="8568952"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1"/>
              </a:buClr>
              <a:buSzPct val="75000"/>
              <a:buFont typeface="Wingdings" pitchFamily="2" charset="2"/>
              <a:buChar char="n"/>
              <a:defRPr kumimoji="1" sz="3200">
                <a:solidFill>
                  <a:schemeClr val="tx1"/>
                </a:solidFill>
                <a:latin typeface="Tahoma" pitchFamily="34" charset="0"/>
              </a:defRPr>
            </a:lvl1pPr>
            <a:lvl2pPr marL="742950" indent="-285750" algn="l">
              <a:spcBef>
                <a:spcPct val="20000"/>
              </a:spcBef>
              <a:buClr>
                <a:schemeClr val="accent1"/>
              </a:buClr>
              <a:buSzPct val="75000"/>
              <a:buFont typeface="Wingdings" pitchFamily="2" charset="2"/>
              <a:buChar char="n"/>
              <a:defRPr kumimoji="1" sz="2800">
                <a:solidFill>
                  <a:schemeClr val="tx1"/>
                </a:solidFill>
                <a:latin typeface="Tahoma" pitchFamily="34" charset="0"/>
              </a:defRPr>
            </a:lvl2pPr>
            <a:lvl3pPr marL="1143000" indent="-228600" algn="l">
              <a:spcBef>
                <a:spcPct val="20000"/>
              </a:spcBef>
              <a:buClr>
                <a:schemeClr val="accent1"/>
              </a:buClr>
              <a:buSzPct val="75000"/>
              <a:buFont typeface="Wingdings" pitchFamily="2" charset="2"/>
              <a:buChar char="n"/>
              <a:defRPr kumimoji="1" sz="2400">
                <a:solidFill>
                  <a:schemeClr val="tx1"/>
                </a:solidFill>
                <a:latin typeface="Tahoma" pitchFamily="34" charset="0"/>
              </a:defRPr>
            </a:lvl3pPr>
            <a:lvl4pPr marL="1600200" indent="-228600" algn="l">
              <a:spcBef>
                <a:spcPct val="20000"/>
              </a:spcBef>
              <a:buClr>
                <a:schemeClr val="accent1"/>
              </a:buClr>
              <a:buSzPct val="75000"/>
              <a:buFont typeface="Wingdings" pitchFamily="2" charset="2"/>
              <a:buChar char="n"/>
              <a:defRPr kumimoji="1" sz="2000">
                <a:solidFill>
                  <a:schemeClr val="tx1"/>
                </a:solidFill>
                <a:latin typeface="Tahoma" pitchFamily="34" charset="0"/>
              </a:defRPr>
            </a:lvl4pPr>
            <a:lvl5pPr marL="2057400" indent="-228600" algn="l">
              <a:spcBef>
                <a:spcPct val="20000"/>
              </a:spcBef>
              <a:buClr>
                <a:schemeClr val="accent1"/>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9pPr>
          </a:lstStyle>
          <a:p>
            <a:pPr eaLnBrk="1" hangingPunct="1">
              <a:spcBef>
                <a:spcPct val="50000"/>
              </a:spcBef>
              <a:buClrTx/>
              <a:buSzTx/>
              <a:buFontTx/>
              <a:buNone/>
            </a:pPr>
            <a:endParaRPr kumimoji="0" lang="tr-TR" altLang="tr-TR" sz="4400" dirty="0" smtClean="0">
              <a:latin typeface="+mn-lt"/>
            </a:endParaRPr>
          </a:p>
          <a:p>
            <a:pPr eaLnBrk="1" hangingPunct="1">
              <a:spcBef>
                <a:spcPct val="50000"/>
              </a:spcBef>
              <a:buClrTx/>
              <a:buSzTx/>
              <a:buFontTx/>
              <a:buNone/>
            </a:pPr>
            <a:r>
              <a:rPr kumimoji="0" lang="tr-TR" altLang="tr-TR" sz="4000" b="1" dirty="0" smtClean="0">
                <a:solidFill>
                  <a:srgbClr val="FF0000"/>
                </a:solidFill>
                <a:latin typeface="Times New Roman" pitchFamily="18" charset="0"/>
                <a:cs typeface="Times New Roman" pitchFamily="18" charset="0"/>
              </a:rPr>
              <a:t>Okulumuz</a:t>
            </a:r>
            <a:r>
              <a:rPr kumimoji="0" lang="tr-TR" altLang="tr-TR" sz="4000" b="1" dirty="0">
                <a:solidFill>
                  <a:srgbClr val="FF0000"/>
                </a:solidFill>
                <a:latin typeface="Times New Roman" pitchFamily="18" charset="0"/>
                <a:cs typeface="Times New Roman" pitchFamily="18" charset="0"/>
              </a:rPr>
              <a:t>; </a:t>
            </a:r>
            <a:endParaRPr kumimoji="0" lang="tr-TR" altLang="tr-TR" sz="4000" b="1" dirty="0" smtClean="0">
              <a:solidFill>
                <a:srgbClr val="FF0000"/>
              </a:solidFill>
              <a:latin typeface="Times New Roman" pitchFamily="18" charset="0"/>
              <a:cs typeface="Times New Roman" pitchFamily="18" charset="0"/>
            </a:endParaRPr>
          </a:p>
          <a:p>
            <a:pPr eaLnBrk="1" hangingPunct="1">
              <a:spcBef>
                <a:spcPct val="50000"/>
              </a:spcBef>
              <a:buClrTx/>
              <a:buSzTx/>
              <a:buFontTx/>
              <a:buNone/>
            </a:pPr>
            <a:r>
              <a:rPr kumimoji="0" lang="tr-TR" altLang="tr-TR" sz="4000" b="1" dirty="0" smtClean="0">
                <a:solidFill>
                  <a:srgbClr val="FF0000"/>
                </a:solidFill>
                <a:latin typeface="Times New Roman" pitchFamily="18" charset="0"/>
                <a:cs typeface="Times New Roman" pitchFamily="18" charset="0"/>
              </a:rPr>
              <a:t>sağlık </a:t>
            </a:r>
            <a:r>
              <a:rPr kumimoji="0" lang="tr-TR" altLang="tr-TR" sz="4000" b="1" dirty="0">
                <a:solidFill>
                  <a:srgbClr val="FF0000"/>
                </a:solidFill>
                <a:latin typeface="Times New Roman" pitchFamily="18" charset="0"/>
                <a:cs typeface="Times New Roman" pitchFamily="18" charset="0"/>
              </a:rPr>
              <a:t>alanında severek</a:t>
            </a:r>
            <a:r>
              <a:rPr kumimoji="0" lang="tr-TR" altLang="tr-TR" sz="4000" b="1" dirty="0" smtClean="0">
                <a:solidFill>
                  <a:srgbClr val="FF0000"/>
                </a:solidFill>
                <a:latin typeface="Times New Roman" pitchFamily="18" charset="0"/>
                <a:cs typeface="Times New Roman" pitchFamily="18" charset="0"/>
              </a:rPr>
              <a:t>, </a:t>
            </a:r>
            <a:r>
              <a:rPr kumimoji="0" lang="tr-TR" altLang="tr-TR" sz="4000" b="1" dirty="0" err="1" smtClean="0">
                <a:solidFill>
                  <a:srgbClr val="FF0000"/>
                </a:solidFill>
                <a:latin typeface="Times New Roman" pitchFamily="18" charset="0"/>
                <a:cs typeface="Times New Roman" pitchFamily="18" charset="0"/>
              </a:rPr>
              <a:t>güleryüzle</a:t>
            </a:r>
            <a:r>
              <a:rPr kumimoji="0" lang="tr-TR" altLang="tr-TR" sz="4000" b="1" dirty="0" smtClean="0">
                <a:solidFill>
                  <a:srgbClr val="FF0000"/>
                </a:solidFill>
                <a:latin typeface="Times New Roman" pitchFamily="18" charset="0"/>
                <a:cs typeface="Times New Roman" pitchFamily="18" charset="0"/>
              </a:rPr>
              <a:t> </a:t>
            </a:r>
            <a:r>
              <a:rPr kumimoji="0" lang="tr-TR" altLang="tr-TR" sz="4000" b="1" dirty="0">
                <a:solidFill>
                  <a:srgbClr val="FF0000"/>
                </a:solidFill>
                <a:latin typeface="Times New Roman" pitchFamily="18" charset="0"/>
                <a:cs typeface="Times New Roman" pitchFamily="18" charset="0"/>
              </a:rPr>
              <a:t>ve özveri ile çalışmak isteyen yeni öğrencilerimizi bekliyor...</a:t>
            </a:r>
          </a:p>
        </p:txBody>
      </p:sp>
    </p:spTree>
  </p:cSld>
  <p:clrMapOvr>
    <a:masterClrMapping/>
  </p:clrMapOvr>
  <p:transition spd="slow" advTm="116">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p:cNvSpPr txBox="1">
            <a:spLocks noChangeArrowheads="1"/>
          </p:cNvSpPr>
          <p:nvPr/>
        </p:nvSpPr>
        <p:spPr bwMode="auto">
          <a:xfrm>
            <a:off x="798327" y="1200409"/>
            <a:ext cx="795709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spcBef>
                <a:spcPct val="20000"/>
              </a:spcBef>
              <a:buClr>
                <a:schemeClr val="accent1"/>
              </a:buClr>
              <a:buSzPct val="75000"/>
              <a:buFont typeface="Wingdings" pitchFamily="2" charset="2"/>
              <a:buChar char="n"/>
              <a:defRPr kumimoji="1" sz="3200">
                <a:solidFill>
                  <a:schemeClr val="tx1"/>
                </a:solidFill>
                <a:latin typeface="Tahoma" pitchFamily="34" charset="0"/>
              </a:defRPr>
            </a:lvl1pPr>
            <a:lvl2pPr marL="742950" indent="-285750" algn="l">
              <a:spcBef>
                <a:spcPct val="20000"/>
              </a:spcBef>
              <a:buClr>
                <a:schemeClr val="accent1"/>
              </a:buClr>
              <a:buSzPct val="75000"/>
              <a:buFont typeface="Wingdings" pitchFamily="2" charset="2"/>
              <a:buChar char="n"/>
              <a:defRPr kumimoji="1" sz="2800">
                <a:solidFill>
                  <a:schemeClr val="tx1"/>
                </a:solidFill>
                <a:latin typeface="Tahoma" pitchFamily="34" charset="0"/>
              </a:defRPr>
            </a:lvl2pPr>
            <a:lvl3pPr marL="1143000" indent="-228600" algn="l">
              <a:spcBef>
                <a:spcPct val="20000"/>
              </a:spcBef>
              <a:buClr>
                <a:schemeClr val="accent1"/>
              </a:buClr>
              <a:buSzPct val="75000"/>
              <a:buFont typeface="Wingdings" pitchFamily="2" charset="2"/>
              <a:buChar char="n"/>
              <a:defRPr kumimoji="1" sz="2400">
                <a:solidFill>
                  <a:schemeClr val="tx1"/>
                </a:solidFill>
                <a:latin typeface="Tahoma" pitchFamily="34" charset="0"/>
              </a:defRPr>
            </a:lvl3pPr>
            <a:lvl4pPr marL="1600200" indent="-228600" algn="l">
              <a:spcBef>
                <a:spcPct val="20000"/>
              </a:spcBef>
              <a:buClr>
                <a:schemeClr val="accent1"/>
              </a:buClr>
              <a:buSzPct val="75000"/>
              <a:buFont typeface="Wingdings" pitchFamily="2" charset="2"/>
              <a:buChar char="n"/>
              <a:defRPr kumimoji="1" sz="2000">
                <a:solidFill>
                  <a:schemeClr val="tx1"/>
                </a:solidFill>
                <a:latin typeface="Tahoma" pitchFamily="34" charset="0"/>
              </a:defRPr>
            </a:lvl4pPr>
            <a:lvl5pPr marL="2057400" indent="-228600" algn="l">
              <a:spcBef>
                <a:spcPct val="20000"/>
              </a:spcBef>
              <a:buClr>
                <a:schemeClr val="accent1"/>
              </a:buClr>
              <a:buSzPct val="75000"/>
              <a:buFont typeface="Wingdings" pitchFamily="2" charset="2"/>
              <a:buChar char="n"/>
              <a:defRPr kumimoji="1"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latin typeface="Tahoma" pitchFamily="34" charset="0"/>
              </a:defRPr>
            </a:lvl9pPr>
          </a:lstStyle>
          <a:p>
            <a:pPr eaLnBrk="1" hangingPunct="1">
              <a:spcBef>
                <a:spcPct val="50000"/>
              </a:spcBef>
              <a:buClrTx/>
              <a:buSzTx/>
              <a:buFontTx/>
              <a:buNone/>
            </a:pPr>
            <a:endParaRPr kumimoji="0" lang="tr-TR" altLang="tr-TR" sz="4400" dirty="0" smtClean="0">
              <a:latin typeface="+mn-lt"/>
            </a:endParaRPr>
          </a:p>
          <a:p>
            <a:pPr eaLnBrk="1" hangingPunct="1">
              <a:spcBef>
                <a:spcPct val="50000"/>
              </a:spcBef>
              <a:buClrTx/>
              <a:buSzTx/>
              <a:buFontTx/>
              <a:buNone/>
            </a:pPr>
            <a:endParaRPr kumimoji="0" lang="tr-TR" altLang="tr-TR" sz="4400" dirty="0">
              <a:latin typeface="+mn-lt"/>
            </a:endParaRPr>
          </a:p>
          <a:p>
            <a:pPr eaLnBrk="1" hangingPunct="1">
              <a:spcBef>
                <a:spcPct val="50000"/>
              </a:spcBef>
              <a:buClrTx/>
              <a:buSzTx/>
              <a:buFontTx/>
              <a:buNone/>
            </a:pPr>
            <a:r>
              <a:rPr kumimoji="0" lang="tr-TR" altLang="tr-TR" sz="4400" b="1" dirty="0" smtClean="0">
                <a:solidFill>
                  <a:srgbClr val="FF0000"/>
                </a:solidFill>
                <a:latin typeface="Times New Roman" pitchFamily="18" charset="0"/>
                <a:cs typeface="Times New Roman" pitchFamily="18" charset="0"/>
              </a:rPr>
              <a:t>TEŞEKKÜRLER…</a:t>
            </a:r>
          </a:p>
          <a:p>
            <a:pPr eaLnBrk="1" hangingPunct="1">
              <a:spcBef>
                <a:spcPct val="50000"/>
              </a:spcBef>
              <a:buClrTx/>
              <a:buSzTx/>
              <a:buFontTx/>
              <a:buNone/>
            </a:pPr>
            <a:endParaRPr kumimoji="0" lang="tr-TR" altLang="tr-TR" b="1" dirty="0">
              <a:latin typeface="Times New Roman" pitchFamily="18" charset="0"/>
              <a:cs typeface="Times New Roman" pitchFamily="18" charset="0"/>
            </a:endParaRPr>
          </a:p>
        </p:txBody>
      </p:sp>
    </p:spTree>
    <p:extLst>
      <p:ext uri="{BB962C8B-B14F-4D97-AF65-F5344CB8AC3E}">
        <p14:creationId xmlns:p14="http://schemas.microsoft.com/office/powerpoint/2010/main" val="2840292235"/>
      </p:ext>
    </p:extLst>
  </p:cSld>
  <p:clrMapOvr>
    <a:masterClrMapping/>
  </p:clrMapOvr>
  <p:transition spd="slow" advTm="116">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 xmlns:a16="http://schemas.microsoft.com/office/drawing/2014/main" id="{377BB9CA-ED83-5FA8-BE13-F45B75A99361}"/>
              </a:ext>
            </a:extLst>
          </p:cNvPr>
          <p:cNvSpPr txBox="1"/>
          <p:nvPr/>
        </p:nvSpPr>
        <p:spPr>
          <a:xfrm>
            <a:off x="4067944" y="548680"/>
            <a:ext cx="4752528" cy="5509200"/>
          </a:xfrm>
          <a:prstGeom prst="rect">
            <a:avLst/>
          </a:prstGeom>
          <a:noFill/>
        </p:spPr>
        <p:txBody>
          <a:bodyPr wrap="square">
            <a:spAutoFit/>
          </a:bodyPr>
          <a:lstStyle/>
          <a:p>
            <a:pPr algn="ctr"/>
            <a:endParaRPr lang="tr-TR" sz="3200" b="1" dirty="0" smtClean="0">
              <a:latin typeface="+mn-lt"/>
              <a:cs typeface="Times New Roman" panose="02020603050405020304" pitchFamily="18" charset="0"/>
            </a:endParaRPr>
          </a:p>
          <a:p>
            <a:pPr algn="ctr"/>
            <a:endParaRPr lang="tr-TR" sz="3200" b="1" dirty="0">
              <a:latin typeface="+mn-lt"/>
              <a:cs typeface="Times New Roman" panose="02020603050405020304" pitchFamily="18" charset="0"/>
            </a:endParaRPr>
          </a:p>
          <a:p>
            <a:pPr algn="ctr"/>
            <a:r>
              <a:rPr lang="tr-TR" sz="3200" b="1" dirty="0" smtClean="0">
                <a:solidFill>
                  <a:srgbClr val="FF0000"/>
                </a:solidFill>
                <a:latin typeface="Times New Roman" pitchFamily="18" charset="0"/>
                <a:cs typeface="Times New Roman" pitchFamily="18" charset="0"/>
              </a:rPr>
              <a:t>OKULUMUZDA </a:t>
            </a:r>
            <a:r>
              <a:rPr lang="tr-TR" sz="3200" b="1" dirty="0">
                <a:solidFill>
                  <a:srgbClr val="FF0000"/>
                </a:solidFill>
                <a:latin typeface="Times New Roman" pitchFamily="18" charset="0"/>
                <a:cs typeface="Times New Roman" pitchFamily="18" charset="0"/>
              </a:rPr>
              <a:t>MEVCUD </a:t>
            </a:r>
            <a:r>
              <a:rPr lang="tr-TR" sz="3200" b="1" dirty="0" smtClean="0">
                <a:solidFill>
                  <a:srgbClr val="FF0000"/>
                </a:solidFill>
                <a:latin typeface="Times New Roman" pitchFamily="18" charset="0"/>
                <a:cs typeface="Times New Roman" pitchFamily="18" charset="0"/>
              </a:rPr>
              <a:t>DALLAR</a:t>
            </a:r>
          </a:p>
          <a:p>
            <a:pPr algn="ctr"/>
            <a:endParaRPr lang="tr-TR" sz="3200" b="1" dirty="0">
              <a:latin typeface="Times New Roman" pitchFamily="18" charset="0"/>
              <a:cs typeface="Times New Roman" pitchFamily="18" charset="0"/>
            </a:endParaRPr>
          </a:p>
          <a:p>
            <a:pPr algn="ctr"/>
            <a:r>
              <a:rPr lang="tr-TR" sz="3200" dirty="0" smtClean="0">
                <a:latin typeface="Times New Roman" panose="02020603050405020304" pitchFamily="18" charset="0"/>
                <a:cs typeface="Times New Roman" panose="02020603050405020304" pitchFamily="18" charset="0"/>
              </a:rPr>
              <a:t>Sağlık </a:t>
            </a:r>
            <a:r>
              <a:rPr lang="tr-TR" sz="3200" dirty="0">
                <a:latin typeface="Times New Roman" panose="02020603050405020304" pitchFamily="18" charset="0"/>
                <a:cs typeface="Times New Roman" panose="02020603050405020304" pitchFamily="18" charset="0"/>
              </a:rPr>
              <a:t>Hizmetleri </a:t>
            </a:r>
            <a:r>
              <a:rPr lang="tr-TR" sz="3200" dirty="0" smtClean="0">
                <a:latin typeface="Times New Roman" panose="02020603050405020304" pitchFamily="18" charset="0"/>
                <a:cs typeface="Times New Roman" panose="02020603050405020304" pitchFamily="18" charset="0"/>
              </a:rPr>
              <a:t>alanında</a:t>
            </a:r>
          </a:p>
          <a:p>
            <a:pPr algn="ctr"/>
            <a:r>
              <a:rPr lang="tr-TR" sz="3200" dirty="0" smtClean="0">
                <a:latin typeface="Times New Roman" panose="02020603050405020304" pitchFamily="18" charset="0"/>
                <a:cs typeface="Times New Roman" panose="02020603050405020304" pitchFamily="18" charset="0"/>
              </a:rPr>
              <a:t>  </a:t>
            </a:r>
            <a:endParaRPr lang="tr-TR" sz="3200" dirty="0">
              <a:latin typeface="Times New Roman" panose="02020603050405020304" pitchFamily="18" charset="0"/>
              <a:cs typeface="Times New Roman" panose="02020603050405020304" pitchFamily="18" charset="0"/>
            </a:endParaRPr>
          </a:p>
          <a:p>
            <a:pPr algn="ctr"/>
            <a:r>
              <a:rPr lang="tr-TR" sz="3200" dirty="0">
                <a:latin typeface="Times New Roman" panose="02020603050405020304" pitchFamily="18" charset="0"/>
                <a:cs typeface="Times New Roman" panose="02020603050405020304" pitchFamily="18" charset="0"/>
              </a:rPr>
              <a:t>Hemşire Yardımcılığı</a:t>
            </a:r>
            <a:r>
              <a:rPr lang="tr-TR" sz="3200" dirty="0" smtClean="0">
                <a:latin typeface="Times New Roman" panose="02020603050405020304" pitchFamily="18" charset="0"/>
                <a:cs typeface="Times New Roman" panose="02020603050405020304" pitchFamily="18" charset="0"/>
              </a:rPr>
              <a:t>, </a:t>
            </a:r>
          </a:p>
          <a:p>
            <a:pPr algn="ctr"/>
            <a:r>
              <a:rPr lang="tr-TR" sz="3200" dirty="0" smtClean="0">
                <a:latin typeface="Times New Roman" panose="02020603050405020304" pitchFamily="18" charset="0"/>
                <a:cs typeface="Times New Roman" panose="02020603050405020304" pitchFamily="18" charset="0"/>
              </a:rPr>
              <a:t>ve </a:t>
            </a:r>
            <a:endParaRPr lang="tr-TR" sz="3200" dirty="0">
              <a:latin typeface="Times New Roman" panose="02020603050405020304" pitchFamily="18" charset="0"/>
              <a:cs typeface="Times New Roman" panose="02020603050405020304" pitchFamily="18" charset="0"/>
            </a:endParaRPr>
          </a:p>
          <a:p>
            <a:pPr algn="ctr"/>
            <a:r>
              <a:rPr lang="tr-TR" sz="3200" dirty="0">
                <a:latin typeface="Times New Roman" panose="02020603050405020304" pitchFamily="18" charset="0"/>
                <a:cs typeface="Times New Roman" panose="02020603050405020304" pitchFamily="18" charset="0"/>
              </a:rPr>
              <a:t>Sağlık Bakım Teknisyenliği dalları mevcuttur. </a:t>
            </a:r>
          </a:p>
        </p:txBody>
      </p:sp>
      <p:pic>
        <p:nvPicPr>
          <p:cNvPr id="4" name="Resim 3">
            <a:extLst>
              <a:ext uri="{FF2B5EF4-FFF2-40B4-BE49-F238E27FC236}">
                <a16:creationId xmlns="" xmlns:a16="http://schemas.microsoft.com/office/drawing/2014/main" id="{2A02BC55-65F3-B2E2-D270-4FF4D20C62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340768"/>
            <a:ext cx="3528392" cy="5040560"/>
          </a:xfrm>
          <a:prstGeom prst="rect">
            <a:avLst/>
          </a:prstGeom>
        </p:spPr>
      </p:pic>
    </p:spTree>
    <p:extLst>
      <p:ext uri="{BB962C8B-B14F-4D97-AF65-F5344CB8AC3E}">
        <p14:creationId xmlns:p14="http://schemas.microsoft.com/office/powerpoint/2010/main" val="410438441"/>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6E7F7F4A-E8DC-C5CE-EA2B-DD766B69672B}"/>
              </a:ext>
            </a:extLst>
          </p:cNvPr>
          <p:cNvSpPr txBox="1"/>
          <p:nvPr/>
        </p:nvSpPr>
        <p:spPr>
          <a:xfrm>
            <a:off x="323528" y="305068"/>
            <a:ext cx="4572000" cy="550920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tr-TR" sz="3200" b="0" i="0" u="none" strike="noStrike" kern="1200" cap="none" spc="0" normalizeH="0" baseline="0" noProof="0" dirty="0" smtClean="0">
              <a:ln>
                <a:noFill/>
              </a:ln>
              <a:effectLst/>
              <a:uLnTx/>
              <a:uFillTx/>
              <a:latin typeface="Times New Roman"/>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tr-TR" sz="3200" dirty="0">
              <a:latin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0" i="0" u="none" strike="noStrike" kern="1200" cap="none" spc="0" normalizeH="0" baseline="0" noProof="0" dirty="0" smtClean="0">
                <a:ln>
                  <a:noFill/>
                </a:ln>
                <a:effectLst/>
                <a:uLnTx/>
                <a:uFillTx/>
                <a:latin typeface="Times New Roman"/>
                <a:ea typeface="+mn-ea"/>
                <a:cs typeface="+mn-cs"/>
              </a:rPr>
              <a:t>Artan </a:t>
            </a:r>
            <a:r>
              <a:rPr kumimoji="0" lang="tr-TR" sz="3200" b="0" i="0" u="none" strike="noStrike" kern="1200" cap="none" spc="0" normalizeH="0" baseline="0" noProof="0" dirty="0">
                <a:ln>
                  <a:noFill/>
                </a:ln>
                <a:effectLst/>
                <a:uLnTx/>
                <a:uFillTx/>
                <a:latin typeface="Times New Roman"/>
                <a:ea typeface="+mn-ea"/>
                <a:cs typeface="+mn-cs"/>
              </a:rPr>
              <a:t>nüfus, sosyal, kültürel ve ekonomik koşulların değişmesi karşısında, sunulan sağlık hizmetlerinin çeşitliliğinin artması, beklenen hizmetin sunumunda sağlık profesyonelinin iş yükünü artırmıştır. </a:t>
            </a:r>
          </a:p>
        </p:txBody>
      </p:sp>
      <p:pic>
        <p:nvPicPr>
          <p:cNvPr id="3074" name="Picture 2" descr="C:\Users\User\Desktop\tanıtım\IMG-20250409-WA0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305068"/>
            <a:ext cx="3672408" cy="6247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620474"/>
      </p:ext>
    </p:extLst>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 xmlns:a16="http://schemas.microsoft.com/office/drawing/2014/main" id="{39B17D40-95C4-789E-B350-17E35D71AE91}"/>
              </a:ext>
            </a:extLst>
          </p:cNvPr>
          <p:cNvSpPr txBox="1"/>
          <p:nvPr/>
        </p:nvSpPr>
        <p:spPr>
          <a:xfrm>
            <a:off x="-19878" y="188640"/>
            <a:ext cx="8964488" cy="6494085"/>
          </a:xfrm>
          <a:prstGeom prst="rect">
            <a:avLst/>
          </a:prstGeom>
          <a:noFill/>
        </p:spPr>
        <p:txBody>
          <a:bodyPr wrap="square">
            <a:spAutoFit/>
          </a:bodyPr>
          <a:lstStyle/>
          <a:p>
            <a:pPr lvl="1" algn="ctr"/>
            <a:endParaRPr lang="tr-TR" sz="3200" dirty="0" smtClean="0">
              <a:latin typeface="Times New Roman" pitchFamily="18" charset="0"/>
              <a:cs typeface="Times New Roman" pitchFamily="18" charset="0"/>
            </a:endParaRPr>
          </a:p>
          <a:p>
            <a:pPr lvl="1" algn="ctr"/>
            <a:endParaRPr lang="tr-TR" sz="3200" dirty="0">
              <a:latin typeface="Times New Roman" pitchFamily="18" charset="0"/>
              <a:cs typeface="Times New Roman" pitchFamily="18" charset="0"/>
            </a:endParaRPr>
          </a:p>
          <a:p>
            <a:pPr lvl="1" algn="ctr"/>
            <a:endParaRPr lang="tr-TR" sz="3200" dirty="0" smtClean="0">
              <a:latin typeface="Times New Roman" pitchFamily="18" charset="0"/>
              <a:cs typeface="Times New Roman" pitchFamily="18" charset="0"/>
            </a:endParaRPr>
          </a:p>
          <a:p>
            <a:pPr lvl="1" algn="ctr"/>
            <a:r>
              <a:rPr lang="tr-TR" sz="3200" dirty="0" smtClean="0">
                <a:latin typeface="Times New Roman" pitchFamily="18" charset="0"/>
                <a:cs typeface="Times New Roman" pitchFamily="18" charset="0"/>
              </a:rPr>
              <a:t>Ülkemizde </a:t>
            </a:r>
            <a:r>
              <a:rPr lang="tr-TR" sz="3200" dirty="0">
                <a:latin typeface="Times New Roman" pitchFamily="18" charset="0"/>
                <a:cs typeface="Times New Roman" pitchFamily="18" charset="0"/>
              </a:rPr>
              <a:t>sağlık sektöründe sunulan hizmetlerin gelişmesi, sağlık hizmetlerinden beklentilerin değişmesi ile sağlık profesyoneli nezaretinde yardımcı olarak çalışan ve ayrıca hastaların günlük yaşam aktivitelerinin yerine getirilmesi, beslenme programının uygulanması, kişisel bakım ve temizliği ile ilgili sağlık hizmetlerine ulaşımda yardımcı olan ve refakat eden sağlık teknisyenlerine ihtiyaç duyulmuştur. Bu kapsamda bu meslek dalları açılmıştır.</a:t>
            </a:r>
          </a:p>
        </p:txBody>
      </p:sp>
    </p:spTree>
    <p:extLst>
      <p:ext uri="{BB962C8B-B14F-4D97-AF65-F5344CB8AC3E}">
        <p14:creationId xmlns:p14="http://schemas.microsoft.com/office/powerpoint/2010/main" val="1033608604"/>
      </p:ext>
    </p:extLst>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 xmlns:a16="http://schemas.microsoft.com/office/drawing/2014/main" id="{D2E58248-0B23-1B42-CF97-6EDB6463D5B9}"/>
              </a:ext>
            </a:extLst>
          </p:cNvPr>
          <p:cNvSpPr txBox="1"/>
          <p:nvPr/>
        </p:nvSpPr>
        <p:spPr>
          <a:xfrm>
            <a:off x="251520" y="764704"/>
            <a:ext cx="4248472" cy="6494085"/>
          </a:xfrm>
          <a:prstGeom prst="rect">
            <a:avLst/>
          </a:prstGeom>
          <a:noFill/>
        </p:spPr>
        <p:txBody>
          <a:bodyPr wrap="square">
            <a:spAutoFit/>
          </a:bodyPr>
          <a:lstStyle/>
          <a:p>
            <a:pPr algn="l"/>
            <a:r>
              <a:rPr lang="tr-TR" sz="2800" dirty="0" smtClean="0">
                <a:latin typeface="Times New Roman" pitchFamily="18" charset="0"/>
                <a:cs typeface="Times New Roman" pitchFamily="18" charset="0"/>
              </a:rPr>
              <a:t>*</a:t>
            </a:r>
            <a:r>
              <a:rPr lang="tr-TR" sz="2800" dirty="0">
                <a:latin typeface="Times New Roman" pitchFamily="18" charset="0"/>
                <a:cs typeface="Times New Roman" pitchFamily="18" charset="0"/>
              </a:rPr>
              <a:t>Bu doğrultuda Sağlık Hizmetleri alanı ve alan altında yer alan mesleklerde ulusal ve uluslararası düzeyde standartlara uygun örgün öğretim programı hazırlanmıştır.</a:t>
            </a:r>
          </a:p>
          <a:p>
            <a:pPr algn="l"/>
            <a:endParaRPr lang="tr-TR" sz="2800" dirty="0">
              <a:latin typeface="Times New Roman" pitchFamily="18" charset="0"/>
              <a:cs typeface="Times New Roman" pitchFamily="18" charset="0"/>
            </a:endParaRPr>
          </a:p>
          <a:p>
            <a:pPr algn="l"/>
            <a:r>
              <a:rPr lang="tr-TR" sz="2800" dirty="0">
                <a:latin typeface="Times New Roman" pitchFamily="18" charset="0"/>
                <a:cs typeface="Times New Roman" pitchFamily="18" charset="0"/>
              </a:rPr>
              <a:t>*Bu programı tamamlayan öğrenciye aşağıdaki ortak bilgi, beceri ve yetkinliklerin kazandırılması</a:t>
            </a:r>
          </a:p>
          <a:p>
            <a:pPr algn="l"/>
            <a:r>
              <a:rPr lang="tr-TR" sz="2800" dirty="0">
                <a:latin typeface="Times New Roman" pitchFamily="18" charset="0"/>
                <a:cs typeface="Times New Roman" pitchFamily="18" charset="0"/>
              </a:rPr>
              <a:t>amaçlanmaktadır</a:t>
            </a:r>
            <a:r>
              <a:rPr lang="tr-TR" sz="2800" dirty="0" smtClean="0">
                <a:latin typeface="Times New Roman" pitchFamily="18" charset="0"/>
                <a:cs typeface="Times New Roman" pitchFamily="18" charset="0"/>
              </a:rPr>
              <a:t>.</a:t>
            </a:r>
          </a:p>
          <a:p>
            <a:pPr algn="l"/>
            <a:endParaRPr lang="tr-TR" dirty="0"/>
          </a:p>
        </p:txBody>
      </p:sp>
      <p:pic>
        <p:nvPicPr>
          <p:cNvPr id="4101" name="Picture 5" descr="C:\Users\User\Desktop\tanıtım\IMG-20250409-WA0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883955"/>
            <a:ext cx="4212976" cy="556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599851"/>
      </p:ext>
    </p:extLst>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3600" b="1" dirty="0">
                <a:solidFill>
                  <a:srgbClr val="FF0000"/>
                </a:solidFill>
                <a:latin typeface="Times New Roman" pitchFamily="18" charset="0"/>
                <a:cs typeface="Times New Roman" pitchFamily="18" charset="0"/>
              </a:rPr>
              <a:t>HEMŞİRE YARDIMCISI</a:t>
            </a:r>
          </a:p>
        </p:txBody>
      </p:sp>
      <p:sp>
        <p:nvSpPr>
          <p:cNvPr id="5" name="Metin kutusu 4">
            <a:extLst>
              <a:ext uri="{FF2B5EF4-FFF2-40B4-BE49-F238E27FC236}">
                <a16:creationId xmlns="" xmlns:a16="http://schemas.microsoft.com/office/drawing/2014/main" id="{0760084E-402F-5F9F-72C8-7F9E45105024}"/>
              </a:ext>
            </a:extLst>
          </p:cNvPr>
          <p:cNvSpPr txBox="1"/>
          <p:nvPr/>
        </p:nvSpPr>
        <p:spPr>
          <a:xfrm>
            <a:off x="395536" y="1219200"/>
            <a:ext cx="8496944" cy="5262979"/>
          </a:xfrm>
          <a:prstGeom prst="rect">
            <a:avLst/>
          </a:prstGeom>
          <a:noFill/>
        </p:spPr>
        <p:txBody>
          <a:bodyPr wrap="square">
            <a:spAutoFit/>
          </a:bodyPr>
          <a:lstStyle/>
          <a:p>
            <a:pPr algn="l"/>
            <a:endParaRPr lang="tr-TR" sz="2800" dirty="0" smtClean="0">
              <a:latin typeface="+mn-lt"/>
            </a:endParaRPr>
          </a:p>
          <a:p>
            <a:pPr algn="l"/>
            <a:r>
              <a:rPr lang="tr-TR" sz="2800" dirty="0" smtClean="0">
                <a:latin typeface="+mn-lt"/>
              </a:rPr>
              <a:t>• </a:t>
            </a:r>
            <a:r>
              <a:rPr lang="tr-TR" sz="2800" dirty="0">
                <a:latin typeface="Times New Roman" pitchFamily="18" charset="0"/>
                <a:cs typeface="Times New Roman" pitchFamily="18" charset="0"/>
              </a:rPr>
              <a:t>İş sağlığı ve güvenliği tedbirlerini alarak aseptik teknikler ve kişisel bakım uygulamalarını yapma</a:t>
            </a:r>
          </a:p>
          <a:p>
            <a:pPr algn="l"/>
            <a:r>
              <a:rPr lang="tr-TR" sz="2800" dirty="0">
                <a:latin typeface="Times New Roman" pitchFamily="18" charset="0"/>
                <a:cs typeface="Times New Roman" pitchFamily="18" charset="0"/>
              </a:rPr>
              <a:t>• iş sağlığı ve güvenliği tedbirlerini alarak hasta ve yaralıya uygulanacak ilk yardım uygulamalarını yapma</a:t>
            </a:r>
          </a:p>
          <a:p>
            <a:pPr algn="l"/>
            <a:r>
              <a:rPr lang="tr-TR" sz="2800" dirty="0">
                <a:latin typeface="Times New Roman" pitchFamily="18" charset="0"/>
                <a:cs typeface="Times New Roman" pitchFamily="18" charset="0"/>
              </a:rPr>
              <a:t>• Kişinin durumuna uygun beslenme ve beslenme ilkelerini açıklama</a:t>
            </a:r>
          </a:p>
          <a:p>
            <a:pPr algn="l"/>
            <a:r>
              <a:rPr lang="tr-TR" sz="2800" dirty="0">
                <a:latin typeface="Times New Roman" pitchFamily="18" charset="0"/>
                <a:cs typeface="Times New Roman" pitchFamily="18" charset="0"/>
              </a:rPr>
              <a:t>• Sağlık hizmetlerinde; kişiler, toplumsal gruplar, hasta, hasta yakını ve engelli bireylerle etkili iletişim kurma ve sağlık bakanlığı mevzuatına göre sağlık hizmetleri personel yönetimi, mesleki mevzuat ve mobbing uygulamalarını açıklama</a:t>
            </a:r>
          </a:p>
        </p:txBody>
      </p:sp>
    </p:spTree>
    <p:extLst>
      <p:ext uri="{BB962C8B-B14F-4D97-AF65-F5344CB8AC3E}">
        <p14:creationId xmlns:p14="http://schemas.microsoft.com/office/powerpoint/2010/main" val="4010523980"/>
      </p:ext>
    </p:extLst>
  </p:cSld>
  <p:clrMapOvr>
    <a:masterClrMapping/>
  </p:clrMapOvr>
  <p:transition spd="slow" advTm="2038">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 xmlns:a16="http://schemas.microsoft.com/office/drawing/2014/main" id="{A481C01A-C455-C303-33E8-10CCA88FACCF}"/>
              </a:ext>
            </a:extLst>
          </p:cNvPr>
          <p:cNvSpPr txBox="1"/>
          <p:nvPr/>
        </p:nvSpPr>
        <p:spPr>
          <a:xfrm>
            <a:off x="251520" y="188640"/>
            <a:ext cx="8784976" cy="6370975"/>
          </a:xfrm>
          <a:prstGeom prst="rect">
            <a:avLst/>
          </a:prstGeom>
          <a:noFill/>
        </p:spPr>
        <p:txBody>
          <a:bodyPr wrap="square">
            <a:spAutoFit/>
          </a:bodyPr>
          <a:lstStyle/>
          <a:p>
            <a:pPr algn="l"/>
            <a:endParaRPr lang="tr-TR" dirty="0" smtClean="0">
              <a:latin typeface="Times New Roman" pitchFamily="18" charset="0"/>
              <a:cs typeface="Times New Roman" pitchFamily="18" charset="0"/>
            </a:endParaRPr>
          </a:p>
          <a:p>
            <a:pPr algn="l"/>
            <a:endParaRPr lang="tr-TR" dirty="0">
              <a:latin typeface="Times New Roman" pitchFamily="18" charset="0"/>
              <a:cs typeface="Times New Roman" pitchFamily="18" charset="0"/>
            </a:endParaRPr>
          </a:p>
          <a:p>
            <a:pPr algn="l"/>
            <a:endParaRPr lang="tr-TR" dirty="0" smtClean="0">
              <a:latin typeface="Times New Roman" pitchFamily="18" charset="0"/>
              <a:cs typeface="Times New Roman" pitchFamily="18" charset="0"/>
            </a:endParaRPr>
          </a:p>
          <a:p>
            <a:pPr algn="l"/>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İş sağlığı ve güvenliği tedbirlerini alarak ameliyathane, reanimasyon ve yoğun bakım ünitelerinin hazırlanmasında, özel tanı ve tedavi amaçlı ünitelerde, diyaliz, yanık, transplantasyon ünitelerinde yapılan uygulamalar ile diğer teşhis ve tedavi uygulamalarında,</a:t>
            </a:r>
          </a:p>
          <a:p>
            <a:pPr algn="l"/>
            <a:r>
              <a:rPr lang="tr-TR" dirty="0">
                <a:latin typeface="Times New Roman" pitchFamily="18" charset="0"/>
                <a:cs typeface="Times New Roman" pitchFamily="18" charset="0"/>
              </a:rPr>
              <a:t>• jinekolojik hastalıklar ve aile planlaması uygulamalarında sağlık profesyoneline yardım etme</a:t>
            </a:r>
          </a:p>
          <a:p>
            <a:pPr algn="l"/>
            <a:r>
              <a:rPr lang="tr-TR" dirty="0">
                <a:latin typeface="Times New Roman" pitchFamily="18" charset="0"/>
                <a:cs typeface="Times New Roman" pitchFamily="18" charset="0"/>
              </a:rPr>
              <a:t>• Yenidoğan ve çocuk sağlığı ile ilgili uygulamalarda ebe/hemşireye yardım etme</a:t>
            </a:r>
          </a:p>
          <a:p>
            <a:pPr algn="l"/>
            <a:r>
              <a:rPr lang="tr-TR" dirty="0">
                <a:latin typeface="Times New Roman" pitchFamily="18" charset="0"/>
                <a:cs typeface="Times New Roman" pitchFamily="18" charset="0"/>
              </a:rPr>
              <a:t>• Sistemlere göre hastalıkları ayırt etme</a:t>
            </a:r>
          </a:p>
          <a:p>
            <a:pPr algn="l"/>
            <a:r>
              <a:rPr lang="tr-TR" dirty="0">
                <a:latin typeface="Times New Roman" pitchFamily="18" charset="0"/>
                <a:cs typeface="Times New Roman" pitchFamily="18" charset="0"/>
              </a:rPr>
              <a:t>•Psikoloji temel kavramlarını açıklama, afet ve travmalarda psikolojik destek sağlama</a:t>
            </a:r>
          </a:p>
          <a:p>
            <a:pPr algn="l"/>
            <a:r>
              <a:rPr lang="tr-TR" dirty="0">
                <a:latin typeface="Times New Roman" pitchFamily="18" charset="0"/>
                <a:cs typeface="Times New Roman" pitchFamily="18" charset="0"/>
              </a:rPr>
              <a:t>• Farmakoloji ile ilgili temel kavramları, ilaçların farmasötik şekillerini, veriliş yollarını</a:t>
            </a:r>
            <a:r>
              <a:rPr lang="tr-TR" dirty="0" smtClean="0">
                <a:latin typeface="Times New Roman" pitchFamily="18" charset="0"/>
                <a:cs typeface="Times New Roman" pitchFamily="18" charset="0"/>
              </a:rPr>
              <a:t>, sistemlere </a:t>
            </a:r>
            <a:r>
              <a:rPr lang="tr-TR" dirty="0">
                <a:latin typeface="Times New Roman" pitchFamily="18" charset="0"/>
                <a:cs typeface="Times New Roman" pitchFamily="18" charset="0"/>
              </a:rPr>
              <a:t>etkili ilaçları ve kemoterapötik ilaçları ayırt etme</a:t>
            </a:r>
          </a:p>
        </p:txBody>
      </p:sp>
    </p:spTree>
    <p:extLst>
      <p:ext uri="{BB962C8B-B14F-4D97-AF65-F5344CB8AC3E}">
        <p14:creationId xmlns:p14="http://schemas.microsoft.com/office/powerpoint/2010/main" val="2552713937"/>
      </p:ext>
    </p:extLst>
  </p:cSld>
  <p:clrMapOvr>
    <a:masterClrMapping/>
  </p:clrMapOvr>
  <p:transition spd="slow">
    <p:circl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ags/tag3.xml><?xml version="1.0" encoding="utf-8"?>
<p:tagLst xmlns:a="http://schemas.openxmlformats.org/drawingml/2006/main" xmlns:r="http://schemas.openxmlformats.org/officeDocument/2006/relationships" xmlns:p="http://schemas.openxmlformats.org/presentationml/2006/main">
  <p:tag name="TİMİNG" val="|0.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3377</TotalTime>
  <Words>1003</Words>
  <Application>Microsoft Office PowerPoint</Application>
  <PresentationFormat>Ekran Gösterisi (4:3)</PresentationFormat>
  <Paragraphs>171</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Dalga Biçimi</vt:lpstr>
      <vt:lpstr>ÇANAKKALE GELİBOLU  ECEBEY MESLEKİ  VE  TEKNİK ANADOLU LİSESİ</vt:lpstr>
      <vt:lpstr>Okulumuz İlk Olarak Gelibolu Sağlık Meslek Lisesi  adıyla 15.10.1990 tarihinde eğitim-öğretime başlamış, Sağlık Hizmetleri Alanında öğrenci yetiştirmektedir. </vt:lpstr>
      <vt:lpstr>PowerPoint Sunusu</vt:lpstr>
      <vt:lpstr>PowerPoint Sunusu</vt:lpstr>
      <vt:lpstr>PowerPoint Sunusu</vt:lpstr>
      <vt:lpstr>PowerPoint Sunusu</vt:lpstr>
      <vt:lpstr>PowerPoint Sunusu</vt:lpstr>
      <vt:lpstr>HEMŞİRE YARDIMCISI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EĞİTİM İMKANLARI</vt:lpstr>
      <vt:lpstr>  Ek Puanla Girilebileceği ön lisans programları (2 Yıllık Bölümler)</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ÇANAKKALE SAĞLIK MESLEK LİSESİ</dc:title>
  <dc:creator>sml</dc:creator>
  <cp:lastModifiedBy>User</cp:lastModifiedBy>
  <cp:revision>156</cp:revision>
  <dcterms:created xsi:type="dcterms:W3CDTF">2009-03-23T08:22:01Z</dcterms:created>
  <dcterms:modified xsi:type="dcterms:W3CDTF">2025-04-13T18:27:42Z</dcterms:modified>
</cp:coreProperties>
</file>